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58" r:id="rId3"/>
    <p:sldId id="380" r:id="rId4"/>
    <p:sldId id="381" r:id="rId5"/>
    <p:sldId id="406" r:id="rId6"/>
    <p:sldId id="404" r:id="rId7"/>
    <p:sldId id="394" r:id="rId8"/>
    <p:sldId id="276" r:id="rId9"/>
    <p:sldId id="395" r:id="rId10"/>
    <p:sldId id="277" r:id="rId11"/>
    <p:sldId id="396" r:id="rId12"/>
    <p:sldId id="278" r:id="rId13"/>
    <p:sldId id="397" r:id="rId14"/>
    <p:sldId id="412" r:id="rId15"/>
    <p:sldId id="409" r:id="rId16"/>
    <p:sldId id="410" r:id="rId17"/>
    <p:sldId id="411" r:id="rId18"/>
    <p:sldId id="416" r:id="rId19"/>
    <p:sldId id="375" r:id="rId20"/>
    <p:sldId id="379" r:id="rId21"/>
    <p:sldId id="417" r:id="rId22"/>
    <p:sldId id="418" r:id="rId23"/>
    <p:sldId id="377" r:id="rId24"/>
    <p:sldId id="414" r:id="rId25"/>
    <p:sldId id="382" r:id="rId26"/>
    <p:sldId id="383" r:id="rId27"/>
    <p:sldId id="388" r:id="rId28"/>
    <p:sldId id="415" r:id="rId29"/>
    <p:sldId id="390" r:id="rId30"/>
    <p:sldId id="341" r:id="rId31"/>
    <p:sldId id="267" r:id="rId32"/>
    <p:sldId id="273" r:id="rId33"/>
    <p:sldId id="355" r:id="rId34"/>
    <p:sldId id="356" r:id="rId35"/>
    <p:sldId id="391" r:id="rId36"/>
    <p:sldId id="392" r:id="rId37"/>
    <p:sldId id="362" r:id="rId38"/>
    <p:sldId id="365" r:id="rId39"/>
    <p:sldId id="363" r:id="rId40"/>
    <p:sldId id="366" r:id="rId41"/>
    <p:sldId id="364" r:id="rId42"/>
    <p:sldId id="367" r:id="rId43"/>
    <p:sldId id="369" r:id="rId44"/>
    <p:sldId id="419" r:id="rId45"/>
    <p:sldId id="385" r:id="rId46"/>
    <p:sldId id="413" r:id="rId4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83EEB1-57E9-4E66-B314-E1EDB5783D95}" v="290" dt="2024-03-01T08:53:58.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47" autoAdjust="0"/>
  </p:normalViewPr>
  <p:slideViewPr>
    <p:cSldViewPr snapToGrid="0">
      <p:cViewPr varScale="1">
        <p:scale>
          <a:sx n="109" d="100"/>
          <a:sy n="109" d="100"/>
        </p:scale>
        <p:origin x="126" y="5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3283EEB1-57E9-4E66-B314-E1EDB5783D95}"/>
    <pc:docChg chg="undo custSel addSld delSld modSld sldOrd delMainMaster">
      <pc:chgData name="Gerjan de Ruiter" userId="5d7c516b-9dcd-41a8-99d3-54425d29895b" providerId="ADAL" clId="{3283EEB1-57E9-4E66-B314-E1EDB5783D95}" dt="2024-03-01T08:53:58.261" v="3192"/>
      <pc:docMkLst>
        <pc:docMk/>
      </pc:docMkLst>
      <pc:sldChg chg="add del">
        <pc:chgData name="Gerjan de Ruiter" userId="5d7c516b-9dcd-41a8-99d3-54425d29895b" providerId="ADAL" clId="{3283EEB1-57E9-4E66-B314-E1EDB5783D95}" dt="2024-02-28T12:06:53.621" v="1"/>
        <pc:sldMkLst>
          <pc:docMk/>
          <pc:sldMk cId="3351439039" sldId="256"/>
        </pc:sldMkLst>
      </pc:sldChg>
      <pc:sldChg chg="add">
        <pc:chgData name="Gerjan de Ruiter" userId="5d7c516b-9dcd-41a8-99d3-54425d29895b" providerId="ADAL" clId="{3283EEB1-57E9-4E66-B314-E1EDB5783D95}" dt="2024-02-28T12:07:01.112" v="2"/>
        <pc:sldMkLst>
          <pc:docMk/>
          <pc:sldMk cId="3713432796" sldId="258"/>
        </pc:sldMkLst>
      </pc:sldChg>
      <pc:sldChg chg="add">
        <pc:chgData name="Gerjan de Ruiter" userId="5d7c516b-9dcd-41a8-99d3-54425d29895b" providerId="ADAL" clId="{3283EEB1-57E9-4E66-B314-E1EDB5783D95}" dt="2024-03-01T08:53:21.255" v="3191"/>
        <pc:sldMkLst>
          <pc:docMk/>
          <pc:sldMk cId="2387513262" sldId="267"/>
        </pc:sldMkLst>
      </pc:sldChg>
      <pc:sldChg chg="add">
        <pc:chgData name="Gerjan de Ruiter" userId="5d7c516b-9dcd-41a8-99d3-54425d29895b" providerId="ADAL" clId="{3283EEB1-57E9-4E66-B314-E1EDB5783D95}" dt="2024-03-01T08:53:21.255" v="3191"/>
        <pc:sldMkLst>
          <pc:docMk/>
          <pc:sldMk cId="2461934716" sldId="273"/>
        </pc:sldMkLst>
      </pc:sldChg>
      <pc:sldChg chg="modSp add del mod">
        <pc:chgData name="Gerjan de Ruiter" userId="5d7c516b-9dcd-41a8-99d3-54425d29895b" providerId="ADAL" clId="{3283EEB1-57E9-4E66-B314-E1EDB5783D95}" dt="2024-03-01T07:56:22.145" v="1356" actId="47"/>
        <pc:sldMkLst>
          <pc:docMk/>
          <pc:sldMk cId="1601689621" sldId="274"/>
        </pc:sldMkLst>
        <pc:spChg chg="mod">
          <ac:chgData name="Gerjan de Ruiter" userId="5d7c516b-9dcd-41a8-99d3-54425d29895b" providerId="ADAL" clId="{3283EEB1-57E9-4E66-B314-E1EDB5783D95}" dt="2024-03-01T07:56:19.782" v="1355" actId="20577"/>
          <ac:spMkLst>
            <pc:docMk/>
            <pc:sldMk cId="1601689621" sldId="274"/>
            <ac:spMk id="2" creationId="{048EF603-6C03-AD7C-ACCE-CEFF43BDD3AB}"/>
          </ac:spMkLst>
        </pc:spChg>
      </pc:sldChg>
      <pc:sldChg chg="add del">
        <pc:chgData name="Gerjan de Ruiter" userId="5d7c516b-9dcd-41a8-99d3-54425d29895b" providerId="ADAL" clId="{3283EEB1-57E9-4E66-B314-E1EDB5783D95}" dt="2024-03-01T07:56:43.205" v="1358" actId="47"/>
        <pc:sldMkLst>
          <pc:docMk/>
          <pc:sldMk cId="500979439" sldId="275"/>
        </pc:sldMkLst>
      </pc:sldChg>
      <pc:sldChg chg="add">
        <pc:chgData name="Gerjan de Ruiter" userId="5d7c516b-9dcd-41a8-99d3-54425d29895b" providerId="ADAL" clId="{3283EEB1-57E9-4E66-B314-E1EDB5783D95}" dt="2024-02-28T12:40:53.135" v="1054"/>
        <pc:sldMkLst>
          <pc:docMk/>
          <pc:sldMk cId="1526397275" sldId="276"/>
        </pc:sldMkLst>
      </pc:sldChg>
      <pc:sldChg chg="add">
        <pc:chgData name="Gerjan de Ruiter" userId="5d7c516b-9dcd-41a8-99d3-54425d29895b" providerId="ADAL" clId="{3283EEB1-57E9-4E66-B314-E1EDB5783D95}" dt="2024-02-28T12:40:53.135" v="1054"/>
        <pc:sldMkLst>
          <pc:docMk/>
          <pc:sldMk cId="696271025" sldId="277"/>
        </pc:sldMkLst>
      </pc:sldChg>
      <pc:sldChg chg="add">
        <pc:chgData name="Gerjan de Ruiter" userId="5d7c516b-9dcd-41a8-99d3-54425d29895b" providerId="ADAL" clId="{3283EEB1-57E9-4E66-B314-E1EDB5783D95}" dt="2024-02-28T12:40:53.135" v="1054"/>
        <pc:sldMkLst>
          <pc:docMk/>
          <pc:sldMk cId="4168969573" sldId="278"/>
        </pc:sldMkLst>
      </pc:sldChg>
      <pc:sldChg chg="add">
        <pc:chgData name="Gerjan de Ruiter" userId="5d7c516b-9dcd-41a8-99d3-54425d29895b" providerId="ADAL" clId="{3283EEB1-57E9-4E66-B314-E1EDB5783D95}" dt="2024-03-01T08:53:21.255" v="3191"/>
        <pc:sldMkLst>
          <pc:docMk/>
          <pc:sldMk cId="2907176816" sldId="341"/>
        </pc:sldMkLst>
      </pc:sldChg>
      <pc:sldChg chg="add">
        <pc:chgData name="Gerjan de Ruiter" userId="5d7c516b-9dcd-41a8-99d3-54425d29895b" providerId="ADAL" clId="{3283EEB1-57E9-4E66-B314-E1EDB5783D95}" dt="2024-03-01T08:53:21.255" v="3191"/>
        <pc:sldMkLst>
          <pc:docMk/>
          <pc:sldMk cId="1872055858" sldId="355"/>
        </pc:sldMkLst>
      </pc:sldChg>
      <pc:sldChg chg="add">
        <pc:chgData name="Gerjan de Ruiter" userId="5d7c516b-9dcd-41a8-99d3-54425d29895b" providerId="ADAL" clId="{3283EEB1-57E9-4E66-B314-E1EDB5783D95}" dt="2024-03-01T08:53:21.255" v="3191"/>
        <pc:sldMkLst>
          <pc:docMk/>
          <pc:sldMk cId="1874226157" sldId="356"/>
        </pc:sldMkLst>
      </pc:sldChg>
      <pc:sldChg chg="add">
        <pc:chgData name="Gerjan de Ruiter" userId="5d7c516b-9dcd-41a8-99d3-54425d29895b" providerId="ADAL" clId="{3283EEB1-57E9-4E66-B314-E1EDB5783D95}" dt="2024-03-01T08:53:21.255" v="3191"/>
        <pc:sldMkLst>
          <pc:docMk/>
          <pc:sldMk cId="3386333912" sldId="362"/>
        </pc:sldMkLst>
      </pc:sldChg>
      <pc:sldChg chg="add">
        <pc:chgData name="Gerjan de Ruiter" userId="5d7c516b-9dcd-41a8-99d3-54425d29895b" providerId="ADAL" clId="{3283EEB1-57E9-4E66-B314-E1EDB5783D95}" dt="2024-03-01T08:53:21.255" v="3191"/>
        <pc:sldMkLst>
          <pc:docMk/>
          <pc:sldMk cId="3826813299" sldId="363"/>
        </pc:sldMkLst>
      </pc:sldChg>
      <pc:sldChg chg="add">
        <pc:chgData name="Gerjan de Ruiter" userId="5d7c516b-9dcd-41a8-99d3-54425d29895b" providerId="ADAL" clId="{3283EEB1-57E9-4E66-B314-E1EDB5783D95}" dt="2024-03-01T08:53:21.255" v="3191"/>
        <pc:sldMkLst>
          <pc:docMk/>
          <pc:sldMk cId="2694340905" sldId="364"/>
        </pc:sldMkLst>
      </pc:sldChg>
      <pc:sldChg chg="add">
        <pc:chgData name="Gerjan de Ruiter" userId="5d7c516b-9dcd-41a8-99d3-54425d29895b" providerId="ADAL" clId="{3283EEB1-57E9-4E66-B314-E1EDB5783D95}" dt="2024-03-01T08:53:21.255" v="3191"/>
        <pc:sldMkLst>
          <pc:docMk/>
          <pc:sldMk cId="38422736" sldId="365"/>
        </pc:sldMkLst>
      </pc:sldChg>
      <pc:sldChg chg="add">
        <pc:chgData name="Gerjan de Ruiter" userId="5d7c516b-9dcd-41a8-99d3-54425d29895b" providerId="ADAL" clId="{3283EEB1-57E9-4E66-B314-E1EDB5783D95}" dt="2024-03-01T08:53:21.255" v="3191"/>
        <pc:sldMkLst>
          <pc:docMk/>
          <pc:sldMk cId="3280236306" sldId="366"/>
        </pc:sldMkLst>
      </pc:sldChg>
      <pc:sldChg chg="add">
        <pc:chgData name="Gerjan de Ruiter" userId="5d7c516b-9dcd-41a8-99d3-54425d29895b" providerId="ADAL" clId="{3283EEB1-57E9-4E66-B314-E1EDB5783D95}" dt="2024-03-01T08:53:21.255" v="3191"/>
        <pc:sldMkLst>
          <pc:docMk/>
          <pc:sldMk cId="2018924505" sldId="367"/>
        </pc:sldMkLst>
      </pc:sldChg>
      <pc:sldChg chg="add">
        <pc:chgData name="Gerjan de Ruiter" userId="5d7c516b-9dcd-41a8-99d3-54425d29895b" providerId="ADAL" clId="{3283EEB1-57E9-4E66-B314-E1EDB5783D95}" dt="2024-03-01T08:53:21.255" v="3191"/>
        <pc:sldMkLst>
          <pc:docMk/>
          <pc:sldMk cId="3422065533" sldId="369"/>
        </pc:sldMkLst>
      </pc:sldChg>
      <pc:sldChg chg="modSp add mod">
        <pc:chgData name="Gerjan de Ruiter" userId="5d7c516b-9dcd-41a8-99d3-54425d29895b" providerId="ADAL" clId="{3283EEB1-57E9-4E66-B314-E1EDB5783D95}" dt="2024-03-01T08:45:00.679" v="2972" actId="20577"/>
        <pc:sldMkLst>
          <pc:docMk/>
          <pc:sldMk cId="361341907" sldId="375"/>
        </pc:sldMkLst>
        <pc:spChg chg="mod">
          <ac:chgData name="Gerjan de Ruiter" userId="5d7c516b-9dcd-41a8-99d3-54425d29895b" providerId="ADAL" clId="{3283EEB1-57E9-4E66-B314-E1EDB5783D95}" dt="2024-03-01T08:45:00.679" v="2972" actId="20577"/>
          <ac:spMkLst>
            <pc:docMk/>
            <pc:sldMk cId="361341907" sldId="375"/>
            <ac:spMk id="5" creationId="{FB6BC983-3C32-436F-ABBA-8D052525BC90}"/>
          </ac:spMkLst>
        </pc:spChg>
      </pc:sldChg>
      <pc:sldChg chg="modSp add del mod">
        <pc:chgData name="Gerjan de Ruiter" userId="5d7c516b-9dcd-41a8-99d3-54425d29895b" providerId="ADAL" clId="{3283EEB1-57E9-4E66-B314-E1EDB5783D95}" dt="2024-03-01T07:56:13.030" v="1345" actId="47"/>
        <pc:sldMkLst>
          <pc:docMk/>
          <pc:sldMk cId="1026005420" sldId="377"/>
        </pc:sldMkLst>
        <pc:spChg chg="mod">
          <ac:chgData name="Gerjan de Ruiter" userId="5d7c516b-9dcd-41a8-99d3-54425d29895b" providerId="ADAL" clId="{3283EEB1-57E9-4E66-B314-E1EDB5783D95}" dt="2024-02-28T12:07:59.100" v="48" actId="20577"/>
          <ac:spMkLst>
            <pc:docMk/>
            <pc:sldMk cId="1026005420" sldId="377"/>
            <ac:spMk id="2" creationId="{D471E844-EF70-F04F-2F5E-75F6830C07BF}"/>
          </ac:spMkLst>
        </pc:spChg>
      </pc:sldChg>
      <pc:sldChg chg="addSp delSp modSp add mod modAnim">
        <pc:chgData name="Gerjan de Ruiter" userId="5d7c516b-9dcd-41a8-99d3-54425d29895b" providerId="ADAL" clId="{3283EEB1-57E9-4E66-B314-E1EDB5783D95}" dt="2024-03-01T08:52:24.139" v="3190" actId="20577"/>
        <pc:sldMkLst>
          <pc:docMk/>
          <pc:sldMk cId="3639433343" sldId="377"/>
        </pc:sldMkLst>
        <pc:spChg chg="add del">
          <ac:chgData name="Gerjan de Ruiter" userId="5d7c516b-9dcd-41a8-99d3-54425d29895b" providerId="ADAL" clId="{3283EEB1-57E9-4E66-B314-E1EDB5783D95}" dt="2024-03-01T08:40:40.022" v="2807" actId="478"/>
          <ac:spMkLst>
            <pc:docMk/>
            <pc:sldMk cId="3639433343" sldId="377"/>
            <ac:spMk id="2" creationId="{135D7007-4984-6BAB-7319-1F3D57C316BA}"/>
          </ac:spMkLst>
        </pc:spChg>
        <pc:spChg chg="add del">
          <ac:chgData name="Gerjan de Ruiter" userId="5d7c516b-9dcd-41a8-99d3-54425d29895b" providerId="ADAL" clId="{3283EEB1-57E9-4E66-B314-E1EDB5783D95}" dt="2024-03-01T08:41:28.952" v="2809" actId="478"/>
          <ac:spMkLst>
            <pc:docMk/>
            <pc:sldMk cId="3639433343" sldId="377"/>
            <ac:spMk id="3" creationId="{032CB0C2-EA37-29B2-2F51-694981F636E6}"/>
          </ac:spMkLst>
        </pc:spChg>
        <pc:spChg chg="mod">
          <ac:chgData name="Gerjan de Ruiter" userId="5d7c516b-9dcd-41a8-99d3-54425d29895b" providerId="ADAL" clId="{3283EEB1-57E9-4E66-B314-E1EDB5783D95}" dt="2024-03-01T08:52:24.139" v="3190" actId="20577"/>
          <ac:spMkLst>
            <pc:docMk/>
            <pc:sldMk cId="3639433343" sldId="377"/>
            <ac:spMk id="71" creationId="{2C4DAAC9-C1B6-4F90-B00D-DD2C5E631F8A}"/>
          </ac:spMkLst>
        </pc:spChg>
        <pc:picChg chg="mod">
          <ac:chgData name="Gerjan de Ruiter" userId="5d7c516b-9dcd-41a8-99d3-54425d29895b" providerId="ADAL" clId="{3283EEB1-57E9-4E66-B314-E1EDB5783D95}" dt="2024-03-01T08:41:36.032" v="2810" actId="1076"/>
          <ac:picMkLst>
            <pc:docMk/>
            <pc:sldMk cId="3639433343" sldId="377"/>
            <ac:picMk id="3082" creationId="{D7ADC3FC-1256-4335-A6CF-A4BF9A2B6A82}"/>
          </ac:picMkLst>
        </pc:picChg>
      </pc:sldChg>
      <pc:sldChg chg="addSp delSp modSp new del mod ord">
        <pc:chgData name="Gerjan de Ruiter" userId="5d7c516b-9dcd-41a8-99d3-54425d29895b" providerId="ADAL" clId="{3283EEB1-57E9-4E66-B314-E1EDB5783D95}" dt="2024-03-01T07:56:14.941" v="1346" actId="47"/>
        <pc:sldMkLst>
          <pc:docMk/>
          <pc:sldMk cId="3831458945" sldId="378"/>
        </pc:sldMkLst>
        <pc:spChg chg="del">
          <ac:chgData name="Gerjan de Ruiter" userId="5d7c516b-9dcd-41a8-99d3-54425d29895b" providerId="ADAL" clId="{3283EEB1-57E9-4E66-B314-E1EDB5783D95}" dt="2024-02-28T12:11:59.417" v="51" actId="478"/>
          <ac:spMkLst>
            <pc:docMk/>
            <pc:sldMk cId="3831458945" sldId="378"/>
            <ac:spMk id="2" creationId="{5BC4ED13-7B4D-90C6-0A17-8CC1F3AFC579}"/>
          </ac:spMkLst>
        </pc:spChg>
        <pc:spChg chg="del">
          <ac:chgData name="Gerjan de Ruiter" userId="5d7c516b-9dcd-41a8-99d3-54425d29895b" providerId="ADAL" clId="{3283EEB1-57E9-4E66-B314-E1EDB5783D95}" dt="2024-02-28T12:11:57.354" v="50" actId="22"/>
          <ac:spMkLst>
            <pc:docMk/>
            <pc:sldMk cId="3831458945" sldId="378"/>
            <ac:spMk id="3" creationId="{381CCF5C-654D-DF64-3B81-944720967F2D}"/>
          </ac:spMkLst>
        </pc:spChg>
        <pc:picChg chg="add mod ord">
          <ac:chgData name="Gerjan de Ruiter" userId="5d7c516b-9dcd-41a8-99d3-54425d29895b" providerId="ADAL" clId="{3283EEB1-57E9-4E66-B314-E1EDB5783D95}" dt="2024-02-28T12:12:15.957" v="57" actId="1076"/>
          <ac:picMkLst>
            <pc:docMk/>
            <pc:sldMk cId="3831458945" sldId="378"/>
            <ac:picMk id="5" creationId="{4EFA0C66-4BC1-D00D-278E-5F373A652832}"/>
          </ac:picMkLst>
        </pc:picChg>
      </pc:sldChg>
      <pc:sldChg chg="modSp new del mod">
        <pc:chgData name="Gerjan de Ruiter" userId="5d7c516b-9dcd-41a8-99d3-54425d29895b" providerId="ADAL" clId="{3283EEB1-57E9-4E66-B314-E1EDB5783D95}" dt="2024-03-01T07:56:10.241" v="1344" actId="47"/>
        <pc:sldMkLst>
          <pc:docMk/>
          <pc:sldMk cId="4110839444" sldId="379"/>
        </pc:sldMkLst>
        <pc:spChg chg="mod">
          <ac:chgData name="Gerjan de Ruiter" userId="5d7c516b-9dcd-41a8-99d3-54425d29895b" providerId="ADAL" clId="{3283EEB1-57E9-4E66-B314-E1EDB5783D95}" dt="2024-02-28T12:12:29.164" v="66" actId="20577"/>
          <ac:spMkLst>
            <pc:docMk/>
            <pc:sldMk cId="4110839444" sldId="379"/>
            <ac:spMk id="2" creationId="{BEBDE185-C2B9-EFBB-1E66-F6CC42FF3980}"/>
          </ac:spMkLst>
        </pc:spChg>
        <pc:spChg chg="mod">
          <ac:chgData name="Gerjan de Ruiter" userId="5d7c516b-9dcd-41a8-99d3-54425d29895b" providerId="ADAL" clId="{3283EEB1-57E9-4E66-B314-E1EDB5783D95}" dt="2024-02-28T13:15:15.443" v="1301" actId="20577"/>
          <ac:spMkLst>
            <pc:docMk/>
            <pc:sldMk cId="4110839444" sldId="379"/>
            <ac:spMk id="3" creationId="{B474838B-722A-BBF4-A5C4-D9D907428F11}"/>
          </ac:spMkLst>
        </pc:spChg>
      </pc:sldChg>
      <pc:sldChg chg="add">
        <pc:chgData name="Gerjan de Ruiter" userId="5d7c516b-9dcd-41a8-99d3-54425d29895b" providerId="ADAL" clId="{3283EEB1-57E9-4E66-B314-E1EDB5783D95}" dt="2024-03-01T08:40:23.531" v="2805"/>
        <pc:sldMkLst>
          <pc:docMk/>
          <pc:sldMk cId="4280141284" sldId="379"/>
        </pc:sldMkLst>
      </pc:sldChg>
      <pc:sldChg chg="addSp delSp modSp new mod ord modAnim">
        <pc:chgData name="Gerjan de Ruiter" userId="5d7c516b-9dcd-41a8-99d3-54425d29895b" providerId="ADAL" clId="{3283EEB1-57E9-4E66-B314-E1EDB5783D95}" dt="2024-02-28T12:23:27.898" v="140"/>
        <pc:sldMkLst>
          <pc:docMk/>
          <pc:sldMk cId="3467929966" sldId="380"/>
        </pc:sldMkLst>
        <pc:spChg chg="mod">
          <ac:chgData name="Gerjan de Ruiter" userId="5d7c516b-9dcd-41a8-99d3-54425d29895b" providerId="ADAL" clId="{3283EEB1-57E9-4E66-B314-E1EDB5783D95}" dt="2024-02-28T12:23:21.953" v="139" actId="313"/>
          <ac:spMkLst>
            <pc:docMk/>
            <pc:sldMk cId="3467929966" sldId="380"/>
            <ac:spMk id="2" creationId="{372FC6C6-6635-917D-25E9-553EAD754B93}"/>
          </ac:spMkLst>
        </pc:spChg>
        <pc:spChg chg="del">
          <ac:chgData name="Gerjan de Ruiter" userId="5d7c516b-9dcd-41a8-99d3-54425d29895b" providerId="ADAL" clId="{3283EEB1-57E9-4E66-B314-E1EDB5783D95}" dt="2024-02-28T12:22:47.242" v="70"/>
          <ac:spMkLst>
            <pc:docMk/>
            <pc:sldMk cId="3467929966" sldId="380"/>
            <ac:spMk id="3" creationId="{B4A21483-C5E8-EAB5-5AEE-CD55FD3C0066}"/>
          </ac:spMkLst>
        </pc:spChg>
        <pc:picChg chg="add mod">
          <ac:chgData name="Gerjan de Ruiter" userId="5d7c516b-9dcd-41a8-99d3-54425d29895b" providerId="ADAL" clId="{3283EEB1-57E9-4E66-B314-E1EDB5783D95}" dt="2024-02-28T12:23:13.959" v="131" actId="1076"/>
          <ac:picMkLst>
            <pc:docMk/>
            <pc:sldMk cId="3467929966" sldId="380"/>
            <ac:picMk id="4" creationId="{90013271-344F-0714-E90A-FD22097FD5BD}"/>
          </ac:picMkLst>
        </pc:picChg>
      </pc:sldChg>
      <pc:sldChg chg="addSp delSp modSp new mod modAnim">
        <pc:chgData name="Gerjan de Ruiter" userId="5d7c516b-9dcd-41a8-99d3-54425d29895b" providerId="ADAL" clId="{3283EEB1-57E9-4E66-B314-E1EDB5783D95}" dt="2024-02-28T12:27:12.726" v="404" actId="1076"/>
        <pc:sldMkLst>
          <pc:docMk/>
          <pc:sldMk cId="2784808895" sldId="381"/>
        </pc:sldMkLst>
        <pc:spChg chg="mod">
          <ac:chgData name="Gerjan de Ruiter" userId="5d7c516b-9dcd-41a8-99d3-54425d29895b" providerId="ADAL" clId="{3283EEB1-57E9-4E66-B314-E1EDB5783D95}" dt="2024-02-28T12:27:03.367" v="401" actId="1076"/>
          <ac:spMkLst>
            <pc:docMk/>
            <pc:sldMk cId="2784808895" sldId="381"/>
            <ac:spMk id="2" creationId="{3DD24306-64E7-3E9C-E3F4-472BDE98C468}"/>
          </ac:spMkLst>
        </pc:spChg>
        <pc:spChg chg="del">
          <ac:chgData name="Gerjan de Ruiter" userId="5d7c516b-9dcd-41a8-99d3-54425d29895b" providerId="ADAL" clId="{3283EEB1-57E9-4E66-B314-E1EDB5783D95}" dt="2024-02-28T12:26:46.772" v="352"/>
          <ac:spMkLst>
            <pc:docMk/>
            <pc:sldMk cId="2784808895" sldId="381"/>
            <ac:spMk id="3" creationId="{69F5DC42-6762-05C9-042C-F447EB950210}"/>
          </ac:spMkLst>
        </pc:spChg>
        <pc:picChg chg="add mod">
          <ac:chgData name="Gerjan de Ruiter" userId="5d7c516b-9dcd-41a8-99d3-54425d29895b" providerId="ADAL" clId="{3283EEB1-57E9-4E66-B314-E1EDB5783D95}" dt="2024-02-28T12:27:12.726" v="404" actId="1076"/>
          <ac:picMkLst>
            <pc:docMk/>
            <pc:sldMk cId="2784808895" sldId="381"/>
            <ac:picMk id="4" creationId="{D48443AA-3FE0-865E-7E0C-EBBC1AD73958}"/>
          </ac:picMkLst>
        </pc:picChg>
      </pc:sldChg>
      <pc:sldChg chg="add">
        <pc:chgData name="Gerjan de Ruiter" userId="5d7c516b-9dcd-41a8-99d3-54425d29895b" providerId="ADAL" clId="{3283EEB1-57E9-4E66-B314-E1EDB5783D95}" dt="2024-03-01T08:40:23.531" v="2805"/>
        <pc:sldMkLst>
          <pc:docMk/>
          <pc:sldMk cId="202078123" sldId="382"/>
        </pc:sldMkLst>
      </pc:sldChg>
      <pc:sldChg chg="add">
        <pc:chgData name="Gerjan de Ruiter" userId="5d7c516b-9dcd-41a8-99d3-54425d29895b" providerId="ADAL" clId="{3283EEB1-57E9-4E66-B314-E1EDB5783D95}" dt="2024-03-01T08:40:23.531" v="2805"/>
        <pc:sldMkLst>
          <pc:docMk/>
          <pc:sldMk cId="2779223593" sldId="383"/>
        </pc:sldMkLst>
      </pc:sldChg>
      <pc:sldChg chg="add">
        <pc:chgData name="Gerjan de Ruiter" userId="5d7c516b-9dcd-41a8-99d3-54425d29895b" providerId="ADAL" clId="{3283EEB1-57E9-4E66-B314-E1EDB5783D95}" dt="2024-03-01T08:53:58.261" v="3192"/>
        <pc:sldMkLst>
          <pc:docMk/>
          <pc:sldMk cId="577897964" sldId="385"/>
        </pc:sldMkLst>
      </pc:sldChg>
      <pc:sldChg chg="add">
        <pc:chgData name="Gerjan de Ruiter" userId="5d7c516b-9dcd-41a8-99d3-54425d29895b" providerId="ADAL" clId="{3283EEB1-57E9-4E66-B314-E1EDB5783D95}" dt="2024-03-01T08:40:23.531" v="2805"/>
        <pc:sldMkLst>
          <pc:docMk/>
          <pc:sldMk cId="2143807063" sldId="388"/>
        </pc:sldMkLst>
      </pc:sldChg>
      <pc:sldChg chg="add">
        <pc:chgData name="Gerjan de Ruiter" userId="5d7c516b-9dcd-41a8-99d3-54425d29895b" providerId="ADAL" clId="{3283EEB1-57E9-4E66-B314-E1EDB5783D95}" dt="2024-03-01T08:40:23.531" v="2805"/>
        <pc:sldMkLst>
          <pc:docMk/>
          <pc:sldMk cId="2347352392" sldId="390"/>
        </pc:sldMkLst>
      </pc:sldChg>
      <pc:sldChg chg="add">
        <pc:chgData name="Gerjan de Ruiter" userId="5d7c516b-9dcd-41a8-99d3-54425d29895b" providerId="ADAL" clId="{3283EEB1-57E9-4E66-B314-E1EDB5783D95}" dt="2024-03-01T08:53:21.255" v="3191"/>
        <pc:sldMkLst>
          <pc:docMk/>
          <pc:sldMk cId="1063103876" sldId="391"/>
        </pc:sldMkLst>
      </pc:sldChg>
      <pc:sldChg chg="add">
        <pc:chgData name="Gerjan de Ruiter" userId="5d7c516b-9dcd-41a8-99d3-54425d29895b" providerId="ADAL" clId="{3283EEB1-57E9-4E66-B314-E1EDB5783D95}" dt="2024-03-01T08:53:21.255" v="3191"/>
        <pc:sldMkLst>
          <pc:docMk/>
          <pc:sldMk cId="897588921" sldId="392"/>
        </pc:sldMkLst>
      </pc:sldChg>
      <pc:sldChg chg="add ord">
        <pc:chgData name="Gerjan de Ruiter" userId="5d7c516b-9dcd-41a8-99d3-54425d29895b" providerId="ADAL" clId="{3283EEB1-57E9-4E66-B314-E1EDB5783D95}" dt="2024-03-01T07:57:14.510" v="1360"/>
        <pc:sldMkLst>
          <pc:docMk/>
          <pc:sldMk cId="2066873482" sldId="394"/>
        </pc:sldMkLst>
      </pc:sldChg>
      <pc:sldChg chg="add ord">
        <pc:chgData name="Gerjan de Ruiter" userId="5d7c516b-9dcd-41a8-99d3-54425d29895b" providerId="ADAL" clId="{3283EEB1-57E9-4E66-B314-E1EDB5783D95}" dt="2024-03-01T07:57:16.811" v="1362"/>
        <pc:sldMkLst>
          <pc:docMk/>
          <pc:sldMk cId="3822236136" sldId="395"/>
        </pc:sldMkLst>
      </pc:sldChg>
      <pc:sldChg chg="add ord">
        <pc:chgData name="Gerjan de Ruiter" userId="5d7c516b-9dcd-41a8-99d3-54425d29895b" providerId="ADAL" clId="{3283EEB1-57E9-4E66-B314-E1EDB5783D95}" dt="2024-03-01T07:57:18.204" v="1364"/>
        <pc:sldMkLst>
          <pc:docMk/>
          <pc:sldMk cId="757245324" sldId="396"/>
        </pc:sldMkLst>
      </pc:sldChg>
      <pc:sldChg chg="modSp add mod modClrScheme chgLayout">
        <pc:chgData name="Gerjan de Ruiter" userId="5d7c516b-9dcd-41a8-99d3-54425d29895b" providerId="ADAL" clId="{3283EEB1-57E9-4E66-B314-E1EDB5783D95}" dt="2024-03-01T08:34:01.888" v="2750" actId="700"/>
        <pc:sldMkLst>
          <pc:docMk/>
          <pc:sldMk cId="3883070323" sldId="397"/>
        </pc:sldMkLst>
        <pc:spChg chg="mod ord">
          <ac:chgData name="Gerjan de Ruiter" userId="5d7c516b-9dcd-41a8-99d3-54425d29895b" providerId="ADAL" clId="{3283EEB1-57E9-4E66-B314-E1EDB5783D95}" dt="2024-03-01T08:34:01.888" v="2750" actId="700"/>
          <ac:spMkLst>
            <pc:docMk/>
            <pc:sldMk cId="3883070323" sldId="397"/>
            <ac:spMk id="2" creationId="{A1D4BA6A-F91D-8AA1-A56C-816B50677003}"/>
          </ac:spMkLst>
        </pc:spChg>
        <pc:spChg chg="mod ord">
          <ac:chgData name="Gerjan de Ruiter" userId="5d7c516b-9dcd-41a8-99d3-54425d29895b" providerId="ADAL" clId="{3283EEB1-57E9-4E66-B314-E1EDB5783D95}" dt="2024-03-01T08:34:01.888" v="2750" actId="700"/>
          <ac:spMkLst>
            <pc:docMk/>
            <pc:sldMk cId="3883070323" sldId="397"/>
            <ac:spMk id="4" creationId="{33107969-938F-CF27-3FE2-6CE84CA76E77}"/>
          </ac:spMkLst>
        </pc:spChg>
        <pc:picChg chg="mod ord">
          <ac:chgData name="Gerjan de Ruiter" userId="5d7c516b-9dcd-41a8-99d3-54425d29895b" providerId="ADAL" clId="{3283EEB1-57E9-4E66-B314-E1EDB5783D95}" dt="2024-03-01T08:34:01.888" v="2750" actId="700"/>
          <ac:picMkLst>
            <pc:docMk/>
            <pc:sldMk cId="3883070323" sldId="397"/>
            <ac:picMk id="6" creationId="{5F255F68-7EF2-A15F-84F1-0C8B94BE552A}"/>
          </ac:picMkLst>
        </pc:picChg>
      </pc:sldChg>
      <pc:sldChg chg="add">
        <pc:chgData name="Gerjan de Ruiter" userId="5d7c516b-9dcd-41a8-99d3-54425d29895b" providerId="ADAL" clId="{3283EEB1-57E9-4E66-B314-E1EDB5783D95}" dt="2024-02-28T12:40:53.135" v="1054"/>
        <pc:sldMkLst>
          <pc:docMk/>
          <pc:sldMk cId="2828281684" sldId="404"/>
        </pc:sldMkLst>
      </pc:sldChg>
      <pc:sldChg chg="modSp add del mod">
        <pc:chgData name="Gerjan de Ruiter" userId="5d7c516b-9dcd-41a8-99d3-54425d29895b" providerId="ADAL" clId="{3283EEB1-57E9-4E66-B314-E1EDB5783D95}" dt="2024-03-01T07:51:13.419" v="1302" actId="47"/>
        <pc:sldMkLst>
          <pc:docMk/>
          <pc:sldMk cId="3786379367" sldId="405"/>
        </pc:sldMkLst>
        <pc:spChg chg="mod">
          <ac:chgData name="Gerjan de Ruiter" userId="5d7c516b-9dcd-41a8-99d3-54425d29895b" providerId="ADAL" clId="{3283EEB1-57E9-4E66-B314-E1EDB5783D95}" dt="2024-02-28T12:43:40.138" v="1294" actId="20577"/>
          <ac:spMkLst>
            <pc:docMk/>
            <pc:sldMk cId="3786379367" sldId="405"/>
            <ac:spMk id="3" creationId="{2C620594-0870-EC58-F9FA-BC4F8D25BD8C}"/>
          </ac:spMkLst>
        </pc:spChg>
      </pc:sldChg>
      <pc:sldChg chg="addSp delSp modSp new del mod modClrScheme chgLayout">
        <pc:chgData name="Gerjan de Ruiter" userId="5d7c516b-9dcd-41a8-99d3-54425d29895b" providerId="ADAL" clId="{3283EEB1-57E9-4E66-B314-E1EDB5783D95}" dt="2024-03-01T08:16:47.776" v="1530" actId="47"/>
        <pc:sldMkLst>
          <pc:docMk/>
          <pc:sldMk cId="4241547420" sldId="405"/>
        </pc:sldMkLst>
        <pc:spChg chg="del mod ord">
          <ac:chgData name="Gerjan de Ruiter" userId="5d7c516b-9dcd-41a8-99d3-54425d29895b" providerId="ADAL" clId="{3283EEB1-57E9-4E66-B314-E1EDB5783D95}" dt="2024-03-01T07:51:21.270" v="1304" actId="700"/>
          <ac:spMkLst>
            <pc:docMk/>
            <pc:sldMk cId="4241547420" sldId="405"/>
            <ac:spMk id="2" creationId="{E34A0E0B-AE8C-6F61-3470-2F9F17B3C780}"/>
          </ac:spMkLst>
        </pc:spChg>
        <pc:spChg chg="del mod ord">
          <ac:chgData name="Gerjan de Ruiter" userId="5d7c516b-9dcd-41a8-99d3-54425d29895b" providerId="ADAL" clId="{3283EEB1-57E9-4E66-B314-E1EDB5783D95}" dt="2024-03-01T07:51:21.270" v="1304" actId="700"/>
          <ac:spMkLst>
            <pc:docMk/>
            <pc:sldMk cId="4241547420" sldId="405"/>
            <ac:spMk id="3" creationId="{C8B49938-AFAA-C102-A123-9334B3609FC1}"/>
          </ac:spMkLst>
        </pc:spChg>
        <pc:spChg chg="del mod ord">
          <ac:chgData name="Gerjan de Ruiter" userId="5d7c516b-9dcd-41a8-99d3-54425d29895b" providerId="ADAL" clId="{3283EEB1-57E9-4E66-B314-E1EDB5783D95}" dt="2024-03-01T07:51:21.270" v="1304" actId="700"/>
          <ac:spMkLst>
            <pc:docMk/>
            <pc:sldMk cId="4241547420" sldId="405"/>
            <ac:spMk id="4" creationId="{121238F8-592E-10FC-D5CA-D7F859E8B620}"/>
          </ac:spMkLst>
        </pc:spChg>
        <pc:spChg chg="add mod ord">
          <ac:chgData name="Gerjan de Ruiter" userId="5d7c516b-9dcd-41a8-99d3-54425d29895b" providerId="ADAL" clId="{3283EEB1-57E9-4E66-B314-E1EDB5783D95}" dt="2024-03-01T07:51:21.270" v="1304" actId="700"/>
          <ac:spMkLst>
            <pc:docMk/>
            <pc:sldMk cId="4241547420" sldId="405"/>
            <ac:spMk id="5" creationId="{926A342E-27F9-8548-5DC9-EC325167474B}"/>
          </ac:spMkLst>
        </pc:spChg>
        <pc:spChg chg="add mod ord">
          <ac:chgData name="Gerjan de Ruiter" userId="5d7c516b-9dcd-41a8-99d3-54425d29895b" providerId="ADAL" clId="{3283EEB1-57E9-4E66-B314-E1EDB5783D95}" dt="2024-03-01T08:16:46.621" v="1529" actId="20577"/>
          <ac:spMkLst>
            <pc:docMk/>
            <pc:sldMk cId="4241547420" sldId="405"/>
            <ac:spMk id="6" creationId="{BAAA1FD9-1111-F2FB-3575-3AAE82F65A5A}"/>
          </ac:spMkLst>
        </pc:spChg>
        <pc:spChg chg="add mod ord">
          <ac:chgData name="Gerjan de Ruiter" userId="5d7c516b-9dcd-41a8-99d3-54425d29895b" providerId="ADAL" clId="{3283EEB1-57E9-4E66-B314-E1EDB5783D95}" dt="2024-03-01T07:51:21.270" v="1304" actId="700"/>
          <ac:spMkLst>
            <pc:docMk/>
            <pc:sldMk cId="4241547420" sldId="405"/>
            <ac:spMk id="7" creationId="{C0A201B8-1E79-2A36-34AB-6EFDF68E3F5D}"/>
          </ac:spMkLst>
        </pc:spChg>
        <pc:spChg chg="add mod ord">
          <ac:chgData name="Gerjan de Ruiter" userId="5d7c516b-9dcd-41a8-99d3-54425d29895b" providerId="ADAL" clId="{3283EEB1-57E9-4E66-B314-E1EDB5783D95}" dt="2024-03-01T08:16:45.874" v="1528" actId="20577"/>
          <ac:spMkLst>
            <pc:docMk/>
            <pc:sldMk cId="4241547420" sldId="405"/>
            <ac:spMk id="8" creationId="{9E9889A4-6453-8ADB-4492-AFB46A8F7F70}"/>
          </ac:spMkLst>
        </pc:spChg>
        <pc:spChg chg="add mod ord">
          <ac:chgData name="Gerjan de Ruiter" userId="5d7c516b-9dcd-41a8-99d3-54425d29895b" providerId="ADAL" clId="{3283EEB1-57E9-4E66-B314-E1EDB5783D95}" dt="2024-03-01T07:51:21.270" v="1304" actId="700"/>
          <ac:spMkLst>
            <pc:docMk/>
            <pc:sldMk cId="4241547420" sldId="405"/>
            <ac:spMk id="9" creationId="{7C917A96-3811-784B-83D3-900F6AD17FD1}"/>
          </ac:spMkLst>
        </pc:spChg>
      </pc:sldChg>
      <pc:sldChg chg="add del">
        <pc:chgData name="Gerjan de Ruiter" userId="5d7c516b-9dcd-41a8-99d3-54425d29895b" providerId="ADAL" clId="{3283EEB1-57E9-4E66-B314-E1EDB5783D95}" dt="2024-03-01T07:55:51.959" v="1342"/>
        <pc:sldMkLst>
          <pc:docMk/>
          <pc:sldMk cId="41772988" sldId="406"/>
        </pc:sldMkLst>
      </pc:sldChg>
      <pc:sldChg chg="add">
        <pc:chgData name="Gerjan de Ruiter" userId="5d7c516b-9dcd-41a8-99d3-54425d29895b" providerId="ADAL" clId="{3283EEB1-57E9-4E66-B314-E1EDB5783D95}" dt="2024-03-01T07:56:41.247" v="1357"/>
        <pc:sldMkLst>
          <pc:docMk/>
          <pc:sldMk cId="501220811" sldId="406"/>
        </pc:sldMkLst>
      </pc:sldChg>
      <pc:sldChg chg="add del">
        <pc:chgData name="Gerjan de Ruiter" userId="5d7c516b-9dcd-41a8-99d3-54425d29895b" providerId="ADAL" clId="{3283EEB1-57E9-4E66-B314-E1EDB5783D95}" dt="2024-03-01T07:57:55.003" v="1366" actId="47"/>
        <pc:sldMkLst>
          <pc:docMk/>
          <pc:sldMk cId="316295892" sldId="407"/>
        </pc:sldMkLst>
      </pc:sldChg>
      <pc:sldChg chg="modSp add del mod">
        <pc:chgData name="Gerjan de Ruiter" userId="5d7c516b-9dcd-41a8-99d3-54425d29895b" providerId="ADAL" clId="{3283EEB1-57E9-4E66-B314-E1EDB5783D95}" dt="2024-03-01T08:26:37.517" v="2224" actId="47"/>
        <pc:sldMkLst>
          <pc:docMk/>
          <pc:sldMk cId="3935947374" sldId="408"/>
        </pc:sldMkLst>
        <pc:spChg chg="mod">
          <ac:chgData name="Gerjan de Ruiter" userId="5d7c516b-9dcd-41a8-99d3-54425d29895b" providerId="ADAL" clId="{3283EEB1-57E9-4E66-B314-E1EDB5783D95}" dt="2024-03-01T08:16:55.443" v="1542" actId="20577"/>
          <ac:spMkLst>
            <pc:docMk/>
            <pc:sldMk cId="3935947374" sldId="408"/>
            <ac:spMk id="10" creationId="{4E5AD7B5-9A5C-7B92-034F-E655BD6EE6B3}"/>
          </ac:spMkLst>
        </pc:spChg>
      </pc:sldChg>
      <pc:sldChg chg="addSp delSp modSp new mod ord modAnim">
        <pc:chgData name="Gerjan de Ruiter" userId="5d7c516b-9dcd-41a8-99d3-54425d29895b" providerId="ADAL" clId="{3283EEB1-57E9-4E66-B314-E1EDB5783D95}" dt="2024-03-01T08:33:53.494" v="2748"/>
        <pc:sldMkLst>
          <pc:docMk/>
          <pc:sldMk cId="784514802" sldId="409"/>
        </pc:sldMkLst>
        <pc:spChg chg="mod">
          <ac:chgData name="Gerjan de Ruiter" userId="5d7c516b-9dcd-41a8-99d3-54425d29895b" providerId="ADAL" clId="{3283EEB1-57E9-4E66-B314-E1EDB5783D95}" dt="2024-03-01T08:26:57.447" v="2262" actId="20577"/>
          <ac:spMkLst>
            <pc:docMk/>
            <pc:sldMk cId="784514802" sldId="409"/>
            <ac:spMk id="2" creationId="{DEBB4219-AFF8-A89F-470A-DF3ADB864F72}"/>
          </ac:spMkLst>
        </pc:spChg>
        <pc:spChg chg="mod">
          <ac:chgData name="Gerjan de Ruiter" userId="5d7c516b-9dcd-41a8-99d3-54425d29895b" providerId="ADAL" clId="{3283EEB1-57E9-4E66-B314-E1EDB5783D95}" dt="2024-03-01T08:26:32.005" v="2223" actId="20577"/>
          <ac:spMkLst>
            <pc:docMk/>
            <pc:sldMk cId="784514802" sldId="409"/>
            <ac:spMk id="3" creationId="{DEB5F63A-AE14-AB0D-BCA3-B9D9D8C9E7E6}"/>
          </ac:spMkLst>
        </pc:spChg>
        <pc:spChg chg="del">
          <ac:chgData name="Gerjan de Ruiter" userId="5d7c516b-9dcd-41a8-99d3-54425d29895b" providerId="ADAL" clId="{3283EEB1-57E9-4E66-B314-E1EDB5783D95}" dt="2024-03-01T08:19:56.187" v="1784"/>
          <ac:spMkLst>
            <pc:docMk/>
            <pc:sldMk cId="784514802" sldId="409"/>
            <ac:spMk id="4" creationId="{5AB56DD1-FC00-1212-4636-E90D7C7EB231}"/>
          </ac:spMkLst>
        </pc:spChg>
        <pc:spChg chg="mod">
          <ac:chgData name="Gerjan de Ruiter" userId="5d7c516b-9dcd-41a8-99d3-54425d29895b" providerId="ADAL" clId="{3283EEB1-57E9-4E66-B314-E1EDB5783D95}" dt="2024-03-01T08:25:09.948" v="2154" actId="20577"/>
          <ac:spMkLst>
            <pc:docMk/>
            <pc:sldMk cId="784514802" sldId="409"/>
            <ac:spMk id="5" creationId="{7E32D26F-E840-E5BA-F3F8-976C97338D94}"/>
          </ac:spMkLst>
        </pc:spChg>
        <pc:spChg chg="add del mod">
          <ac:chgData name="Gerjan de Ruiter" userId="5d7c516b-9dcd-41a8-99d3-54425d29895b" providerId="ADAL" clId="{3283EEB1-57E9-4E66-B314-E1EDB5783D95}" dt="2024-03-01T08:24:53.132" v="2123" actId="22"/>
          <ac:spMkLst>
            <pc:docMk/>
            <pc:sldMk cId="784514802" sldId="409"/>
            <ac:spMk id="8" creationId="{15552679-8DEB-D167-26E4-9DDECF43D818}"/>
          </ac:spMkLst>
        </pc:spChg>
        <pc:picChg chg="add del mod modCrop">
          <ac:chgData name="Gerjan de Ruiter" userId="5d7c516b-9dcd-41a8-99d3-54425d29895b" providerId="ADAL" clId="{3283EEB1-57E9-4E66-B314-E1EDB5783D95}" dt="2024-03-01T08:22:04.918" v="2116" actId="478"/>
          <ac:picMkLst>
            <pc:docMk/>
            <pc:sldMk cId="784514802" sldId="409"/>
            <ac:picMk id="6" creationId="{9272433C-C0AA-8FF9-920A-ED8853A7C7FD}"/>
          </ac:picMkLst>
        </pc:picChg>
        <pc:picChg chg="add mod ord">
          <ac:chgData name="Gerjan de Ruiter" userId="5d7c516b-9dcd-41a8-99d3-54425d29895b" providerId="ADAL" clId="{3283EEB1-57E9-4E66-B314-E1EDB5783D95}" dt="2024-03-01T08:24:53.132" v="2123" actId="22"/>
          <ac:picMkLst>
            <pc:docMk/>
            <pc:sldMk cId="784514802" sldId="409"/>
            <ac:picMk id="10" creationId="{877250BE-08CB-477D-4FB0-D51AA9B26937}"/>
          </ac:picMkLst>
        </pc:picChg>
        <pc:picChg chg="add del mod">
          <ac:chgData name="Gerjan de Ruiter" userId="5d7c516b-9dcd-41a8-99d3-54425d29895b" providerId="ADAL" clId="{3283EEB1-57E9-4E66-B314-E1EDB5783D95}" dt="2024-03-01T08:25:34.909" v="2162" actId="22"/>
          <ac:picMkLst>
            <pc:docMk/>
            <pc:sldMk cId="784514802" sldId="409"/>
            <ac:picMk id="12" creationId="{06DDAC68-7D9A-FE3B-145A-AFEF05A3FF55}"/>
          </ac:picMkLst>
        </pc:picChg>
        <pc:picChg chg="add mod">
          <ac:chgData name="Gerjan de Ruiter" userId="5d7c516b-9dcd-41a8-99d3-54425d29895b" providerId="ADAL" clId="{3283EEB1-57E9-4E66-B314-E1EDB5783D95}" dt="2024-03-01T08:26:09.036" v="2170" actId="1076"/>
          <ac:picMkLst>
            <pc:docMk/>
            <pc:sldMk cId="784514802" sldId="409"/>
            <ac:picMk id="14" creationId="{4BEEC25D-AC5D-1ED4-705E-5D307A7FC2A4}"/>
          </ac:picMkLst>
        </pc:picChg>
      </pc:sldChg>
      <pc:sldChg chg="addSp delSp modSp new mod ord modAnim">
        <pc:chgData name="Gerjan de Ruiter" userId="5d7c516b-9dcd-41a8-99d3-54425d29895b" providerId="ADAL" clId="{3283EEB1-57E9-4E66-B314-E1EDB5783D95}" dt="2024-03-01T08:32:30.743" v="2739" actId="20577"/>
        <pc:sldMkLst>
          <pc:docMk/>
          <pc:sldMk cId="3609357726" sldId="410"/>
        </pc:sldMkLst>
        <pc:spChg chg="mod">
          <ac:chgData name="Gerjan de Ruiter" userId="5d7c516b-9dcd-41a8-99d3-54425d29895b" providerId="ADAL" clId="{3283EEB1-57E9-4E66-B314-E1EDB5783D95}" dt="2024-03-01T08:28:12.456" v="2331" actId="20577"/>
          <ac:spMkLst>
            <pc:docMk/>
            <pc:sldMk cId="3609357726" sldId="410"/>
            <ac:spMk id="2" creationId="{A87C02CB-0566-77D0-7AB0-6CF87EA8D124}"/>
          </ac:spMkLst>
        </pc:spChg>
        <pc:spChg chg="mod">
          <ac:chgData name="Gerjan de Ruiter" userId="5d7c516b-9dcd-41a8-99d3-54425d29895b" providerId="ADAL" clId="{3283EEB1-57E9-4E66-B314-E1EDB5783D95}" dt="2024-03-01T08:32:04.247" v="2676" actId="20577"/>
          <ac:spMkLst>
            <pc:docMk/>
            <pc:sldMk cId="3609357726" sldId="410"/>
            <ac:spMk id="3" creationId="{4A028320-6712-0629-733B-5C37E08BBE42}"/>
          </ac:spMkLst>
        </pc:spChg>
        <pc:spChg chg="del">
          <ac:chgData name="Gerjan de Ruiter" userId="5d7c516b-9dcd-41a8-99d3-54425d29895b" providerId="ADAL" clId="{3283EEB1-57E9-4E66-B314-E1EDB5783D95}" dt="2024-03-01T08:27:55.321" v="2264" actId="22"/>
          <ac:spMkLst>
            <pc:docMk/>
            <pc:sldMk cId="3609357726" sldId="410"/>
            <ac:spMk id="4" creationId="{D818A9C7-9250-7B15-7782-4570BC826B48}"/>
          </ac:spMkLst>
        </pc:spChg>
        <pc:spChg chg="mod">
          <ac:chgData name="Gerjan de Ruiter" userId="5d7c516b-9dcd-41a8-99d3-54425d29895b" providerId="ADAL" clId="{3283EEB1-57E9-4E66-B314-E1EDB5783D95}" dt="2024-03-01T08:32:30.743" v="2739" actId="20577"/>
          <ac:spMkLst>
            <pc:docMk/>
            <pc:sldMk cId="3609357726" sldId="410"/>
            <ac:spMk id="5" creationId="{EE26508D-27B7-C930-BDAE-0226039AB4A1}"/>
          </ac:spMkLst>
        </pc:spChg>
        <pc:picChg chg="add mod ord">
          <ac:chgData name="Gerjan de Ruiter" userId="5d7c516b-9dcd-41a8-99d3-54425d29895b" providerId="ADAL" clId="{3283EEB1-57E9-4E66-B314-E1EDB5783D95}" dt="2024-03-01T08:27:55.321" v="2264" actId="22"/>
          <ac:picMkLst>
            <pc:docMk/>
            <pc:sldMk cId="3609357726" sldId="410"/>
            <ac:picMk id="7" creationId="{BE9CB8CC-C493-DBBE-F30E-1B64BC8D5FC0}"/>
          </ac:picMkLst>
        </pc:picChg>
      </pc:sldChg>
      <pc:sldChg chg="addSp delSp modSp new mod modClrScheme modAnim chgLayout">
        <pc:chgData name="Gerjan de Ruiter" userId="5d7c516b-9dcd-41a8-99d3-54425d29895b" providerId="ADAL" clId="{3283EEB1-57E9-4E66-B314-E1EDB5783D95}" dt="2024-03-01T08:33:18.645" v="2746"/>
        <pc:sldMkLst>
          <pc:docMk/>
          <pc:sldMk cId="3178133702" sldId="411"/>
        </pc:sldMkLst>
        <pc:spChg chg="del">
          <ac:chgData name="Gerjan de Ruiter" userId="5d7c516b-9dcd-41a8-99d3-54425d29895b" providerId="ADAL" clId="{3283EEB1-57E9-4E66-B314-E1EDB5783D95}" dt="2024-03-01T08:31:44.128" v="2660" actId="26606"/>
          <ac:spMkLst>
            <pc:docMk/>
            <pc:sldMk cId="3178133702" sldId="411"/>
            <ac:spMk id="2" creationId="{E149DB25-E22A-9638-736A-A13DB627DCBC}"/>
          </ac:spMkLst>
        </pc:spChg>
        <pc:spChg chg="del">
          <ac:chgData name="Gerjan de Ruiter" userId="5d7c516b-9dcd-41a8-99d3-54425d29895b" providerId="ADAL" clId="{3283EEB1-57E9-4E66-B314-E1EDB5783D95}" dt="2024-03-01T08:31:44.128" v="2660" actId="26606"/>
          <ac:spMkLst>
            <pc:docMk/>
            <pc:sldMk cId="3178133702" sldId="411"/>
            <ac:spMk id="3" creationId="{48263408-F02E-6C15-DAD4-EE0DCC48B736}"/>
          </ac:spMkLst>
        </pc:spChg>
        <pc:spChg chg="del">
          <ac:chgData name="Gerjan de Ruiter" userId="5d7c516b-9dcd-41a8-99d3-54425d29895b" providerId="ADAL" clId="{3283EEB1-57E9-4E66-B314-E1EDB5783D95}" dt="2024-03-01T08:31:41.147" v="2659" actId="22"/>
          <ac:spMkLst>
            <pc:docMk/>
            <pc:sldMk cId="3178133702" sldId="411"/>
            <ac:spMk id="4" creationId="{D40E14DE-F4E2-3D54-2EB6-1F6A33E12B85}"/>
          </ac:spMkLst>
        </pc:spChg>
        <pc:spChg chg="del">
          <ac:chgData name="Gerjan de Ruiter" userId="5d7c516b-9dcd-41a8-99d3-54425d29895b" providerId="ADAL" clId="{3283EEB1-57E9-4E66-B314-E1EDB5783D95}" dt="2024-03-01T08:31:44.128" v="2660" actId="26606"/>
          <ac:spMkLst>
            <pc:docMk/>
            <pc:sldMk cId="3178133702" sldId="411"/>
            <ac:spMk id="5" creationId="{079A07F9-CF50-5A66-BEEF-486019878841}"/>
          </ac:spMkLst>
        </pc:spChg>
        <pc:spChg chg="add mod">
          <ac:chgData name="Gerjan de Ruiter" userId="5d7c516b-9dcd-41a8-99d3-54425d29895b" providerId="ADAL" clId="{3283EEB1-57E9-4E66-B314-E1EDB5783D95}" dt="2024-03-01T08:33:15.872" v="2745" actId="1076"/>
          <ac:spMkLst>
            <pc:docMk/>
            <pc:sldMk cId="3178133702" sldId="411"/>
            <ac:spMk id="8" creationId="{70CE7476-866F-57AF-6950-75CCD9881BD1}"/>
          </ac:spMkLst>
        </pc:spChg>
        <pc:spChg chg="add mod">
          <ac:chgData name="Gerjan de Ruiter" userId="5d7c516b-9dcd-41a8-99d3-54425d29895b" providerId="ADAL" clId="{3283EEB1-57E9-4E66-B314-E1EDB5783D95}" dt="2024-03-01T08:31:57.199" v="2674" actId="20577"/>
          <ac:spMkLst>
            <pc:docMk/>
            <pc:sldMk cId="3178133702" sldId="411"/>
            <ac:spMk id="12" creationId="{F1CE53B2-1A05-0BF4-E5FB-335E5480249C}"/>
          </ac:spMkLst>
        </pc:spChg>
        <pc:picChg chg="add mod ord">
          <ac:chgData name="Gerjan de Ruiter" userId="5d7c516b-9dcd-41a8-99d3-54425d29895b" providerId="ADAL" clId="{3283EEB1-57E9-4E66-B314-E1EDB5783D95}" dt="2024-03-01T08:33:10.973" v="2744" actId="1076"/>
          <ac:picMkLst>
            <pc:docMk/>
            <pc:sldMk cId="3178133702" sldId="411"/>
            <ac:picMk id="7" creationId="{2C7D41CE-79B5-3987-233E-60A9AFF15ECC}"/>
          </ac:picMkLst>
        </pc:picChg>
      </pc:sldChg>
      <pc:sldChg chg="addSp delSp modSp new mod modClrScheme chgLayout modNotesTx">
        <pc:chgData name="Gerjan de Ruiter" userId="5d7c516b-9dcd-41a8-99d3-54425d29895b" providerId="ADAL" clId="{3283EEB1-57E9-4E66-B314-E1EDB5783D95}" dt="2024-03-01T08:43:48.058" v="2865"/>
        <pc:sldMkLst>
          <pc:docMk/>
          <pc:sldMk cId="1099594624" sldId="412"/>
        </pc:sldMkLst>
        <pc:spChg chg="del mod ord">
          <ac:chgData name="Gerjan de Ruiter" userId="5d7c516b-9dcd-41a8-99d3-54425d29895b" providerId="ADAL" clId="{3283EEB1-57E9-4E66-B314-E1EDB5783D95}" dt="2024-03-01T08:34:07.413" v="2752" actId="700"/>
          <ac:spMkLst>
            <pc:docMk/>
            <pc:sldMk cId="1099594624" sldId="412"/>
            <ac:spMk id="2" creationId="{3DD5DCA1-135F-DBE4-BD03-1C0F67E5CEF0}"/>
          </ac:spMkLst>
        </pc:spChg>
        <pc:spChg chg="del mod ord">
          <ac:chgData name="Gerjan de Ruiter" userId="5d7c516b-9dcd-41a8-99d3-54425d29895b" providerId="ADAL" clId="{3283EEB1-57E9-4E66-B314-E1EDB5783D95}" dt="2024-03-01T08:34:07.413" v="2752" actId="700"/>
          <ac:spMkLst>
            <pc:docMk/>
            <pc:sldMk cId="1099594624" sldId="412"/>
            <ac:spMk id="3" creationId="{8762C9FE-3F41-2AAD-AE33-76AE65CBD563}"/>
          </ac:spMkLst>
        </pc:spChg>
        <pc:spChg chg="del">
          <ac:chgData name="Gerjan de Ruiter" userId="5d7c516b-9dcd-41a8-99d3-54425d29895b" providerId="ADAL" clId="{3283EEB1-57E9-4E66-B314-E1EDB5783D95}" dt="2024-03-01T08:34:07.413" v="2752" actId="700"/>
          <ac:spMkLst>
            <pc:docMk/>
            <pc:sldMk cId="1099594624" sldId="412"/>
            <ac:spMk id="4" creationId="{69FC4765-3A35-8334-18CB-0BFE800CF35F}"/>
          </ac:spMkLst>
        </pc:spChg>
        <pc:spChg chg="add mod ord">
          <ac:chgData name="Gerjan de Ruiter" userId="5d7c516b-9dcd-41a8-99d3-54425d29895b" providerId="ADAL" clId="{3283EEB1-57E9-4E66-B314-E1EDB5783D95}" dt="2024-03-01T08:39:06.492" v="2803" actId="20577"/>
          <ac:spMkLst>
            <pc:docMk/>
            <pc:sldMk cId="1099594624" sldId="412"/>
            <ac:spMk id="5" creationId="{503D706E-45AB-C6EA-51F6-16498443A7A0}"/>
          </ac:spMkLst>
        </pc:spChg>
        <pc:spChg chg="add mod ord">
          <ac:chgData name="Gerjan de Ruiter" userId="5d7c516b-9dcd-41a8-99d3-54425d29895b" providerId="ADAL" clId="{3283EEB1-57E9-4E66-B314-E1EDB5783D95}" dt="2024-03-01T08:43:17.515" v="2864" actId="20577"/>
          <ac:spMkLst>
            <pc:docMk/>
            <pc:sldMk cId="1099594624" sldId="412"/>
            <ac:spMk id="6" creationId="{F8CCA8EF-EF1C-4A6F-A301-DFB288B99078}"/>
          </ac:spMkLst>
        </pc:spChg>
      </pc:sldChg>
      <pc:sldChg chg="add">
        <pc:chgData name="Gerjan de Ruiter" userId="5d7c516b-9dcd-41a8-99d3-54425d29895b" providerId="ADAL" clId="{3283EEB1-57E9-4E66-B314-E1EDB5783D95}" dt="2024-03-01T08:37:19.120" v="2802"/>
        <pc:sldMkLst>
          <pc:docMk/>
          <pc:sldMk cId="2755572981" sldId="413"/>
        </pc:sldMkLst>
      </pc:sldChg>
      <pc:sldChg chg="add">
        <pc:chgData name="Gerjan de Ruiter" userId="5d7c516b-9dcd-41a8-99d3-54425d29895b" providerId="ADAL" clId="{3283EEB1-57E9-4E66-B314-E1EDB5783D95}" dt="2024-03-01T08:40:23.531" v="2805"/>
        <pc:sldMkLst>
          <pc:docMk/>
          <pc:sldMk cId="724738158" sldId="414"/>
        </pc:sldMkLst>
      </pc:sldChg>
      <pc:sldChg chg="add">
        <pc:chgData name="Gerjan de Ruiter" userId="5d7c516b-9dcd-41a8-99d3-54425d29895b" providerId="ADAL" clId="{3283EEB1-57E9-4E66-B314-E1EDB5783D95}" dt="2024-03-01T08:40:23.531" v="2805"/>
        <pc:sldMkLst>
          <pc:docMk/>
          <pc:sldMk cId="90887873" sldId="415"/>
        </pc:sldMkLst>
      </pc:sldChg>
      <pc:sldChg chg="delSp modSp add mod ord modClrScheme chgLayout">
        <pc:chgData name="Gerjan de Ruiter" userId="5d7c516b-9dcd-41a8-99d3-54425d29895b" providerId="ADAL" clId="{3283EEB1-57E9-4E66-B314-E1EDB5783D95}" dt="2024-03-01T08:44:52.231" v="2965" actId="20577"/>
        <pc:sldMkLst>
          <pc:docMk/>
          <pc:sldMk cId="2198895813" sldId="416"/>
        </pc:sldMkLst>
        <pc:spChg chg="mod ord">
          <ac:chgData name="Gerjan de Ruiter" userId="5d7c516b-9dcd-41a8-99d3-54425d29895b" providerId="ADAL" clId="{3283EEB1-57E9-4E66-B314-E1EDB5783D95}" dt="2024-03-01T08:44:52.231" v="2965" actId="20577"/>
          <ac:spMkLst>
            <pc:docMk/>
            <pc:sldMk cId="2198895813" sldId="416"/>
            <ac:spMk id="5" creationId="{047FE52C-3FB7-1321-082E-E9E9616F00BB}"/>
          </ac:spMkLst>
        </pc:spChg>
        <pc:spChg chg="del mod ord">
          <ac:chgData name="Gerjan de Ruiter" userId="5d7c516b-9dcd-41a8-99d3-54425d29895b" providerId="ADAL" clId="{3283EEB1-57E9-4E66-B314-E1EDB5783D95}" dt="2024-03-01T08:44:41.262" v="2931" actId="478"/>
          <ac:spMkLst>
            <pc:docMk/>
            <pc:sldMk cId="2198895813" sldId="416"/>
            <ac:spMk id="6" creationId="{DF2906B9-A2B7-F349-EF87-B4F171B75B50}"/>
          </ac:spMkLst>
        </pc:spChg>
      </pc:sldChg>
      <pc:sldChg chg="delSp modSp new mod">
        <pc:chgData name="Gerjan de Ruiter" userId="5d7c516b-9dcd-41a8-99d3-54425d29895b" providerId="ADAL" clId="{3283EEB1-57E9-4E66-B314-E1EDB5783D95}" dt="2024-03-01T08:45:57.799" v="2996" actId="478"/>
        <pc:sldMkLst>
          <pc:docMk/>
          <pc:sldMk cId="1098925778" sldId="417"/>
        </pc:sldMkLst>
        <pc:spChg chg="del mod">
          <ac:chgData name="Gerjan de Ruiter" userId="5d7c516b-9dcd-41a8-99d3-54425d29895b" providerId="ADAL" clId="{3283EEB1-57E9-4E66-B314-E1EDB5783D95}" dt="2024-03-01T08:45:57.799" v="2996" actId="478"/>
          <ac:spMkLst>
            <pc:docMk/>
            <pc:sldMk cId="1098925778" sldId="417"/>
            <ac:spMk id="2" creationId="{7A4CF08D-EE48-DB34-3C36-78D5CFB9FB3E}"/>
          </ac:spMkLst>
        </pc:spChg>
        <pc:spChg chg="mod">
          <ac:chgData name="Gerjan de Ruiter" userId="5d7c516b-9dcd-41a8-99d3-54425d29895b" providerId="ADAL" clId="{3283EEB1-57E9-4E66-B314-E1EDB5783D95}" dt="2024-03-01T08:45:50.861" v="2994" actId="20577"/>
          <ac:spMkLst>
            <pc:docMk/>
            <pc:sldMk cId="1098925778" sldId="417"/>
            <ac:spMk id="3" creationId="{5E0744B5-E9D8-872A-303C-E0A0677B49B0}"/>
          </ac:spMkLst>
        </pc:spChg>
      </pc:sldChg>
      <pc:sldChg chg="addSp delSp modSp new mod modClrScheme modAnim chgLayout modNotesTx">
        <pc:chgData name="Gerjan de Ruiter" userId="5d7c516b-9dcd-41a8-99d3-54425d29895b" providerId="ADAL" clId="{3283EEB1-57E9-4E66-B314-E1EDB5783D95}" dt="2024-03-01T08:50:16.583" v="3026"/>
        <pc:sldMkLst>
          <pc:docMk/>
          <pc:sldMk cId="987076093" sldId="418"/>
        </pc:sldMkLst>
        <pc:spChg chg="del mod ord">
          <ac:chgData name="Gerjan de Ruiter" userId="5d7c516b-9dcd-41a8-99d3-54425d29895b" providerId="ADAL" clId="{3283EEB1-57E9-4E66-B314-E1EDB5783D95}" dt="2024-03-01T08:49:29.601" v="2998" actId="700"/>
          <ac:spMkLst>
            <pc:docMk/>
            <pc:sldMk cId="987076093" sldId="418"/>
            <ac:spMk id="2" creationId="{55AD8AAF-146D-BDBF-AFC3-AFC9EA57F34B}"/>
          </ac:spMkLst>
        </pc:spChg>
        <pc:spChg chg="del mod ord">
          <ac:chgData name="Gerjan de Ruiter" userId="5d7c516b-9dcd-41a8-99d3-54425d29895b" providerId="ADAL" clId="{3283EEB1-57E9-4E66-B314-E1EDB5783D95}" dt="2024-03-01T08:49:29.601" v="2998" actId="700"/>
          <ac:spMkLst>
            <pc:docMk/>
            <pc:sldMk cId="987076093" sldId="418"/>
            <ac:spMk id="3" creationId="{AE84F79D-C396-C5CF-03C0-1DEFF7590FA1}"/>
          </ac:spMkLst>
        </pc:spChg>
        <pc:spChg chg="add mod ord">
          <ac:chgData name="Gerjan de Ruiter" userId="5d7c516b-9dcd-41a8-99d3-54425d29895b" providerId="ADAL" clId="{3283EEB1-57E9-4E66-B314-E1EDB5783D95}" dt="2024-03-01T08:49:45.207" v="3022" actId="20577"/>
          <ac:spMkLst>
            <pc:docMk/>
            <pc:sldMk cId="987076093" sldId="418"/>
            <ac:spMk id="4" creationId="{199D1966-3078-D223-3AA1-D970B922F10A}"/>
          </ac:spMkLst>
        </pc:spChg>
        <pc:spChg chg="add del mod ord">
          <ac:chgData name="Gerjan de Ruiter" userId="5d7c516b-9dcd-41a8-99d3-54425d29895b" providerId="ADAL" clId="{3283EEB1-57E9-4E66-B314-E1EDB5783D95}" dt="2024-03-01T08:49:37.660" v="2999"/>
          <ac:spMkLst>
            <pc:docMk/>
            <pc:sldMk cId="987076093" sldId="418"/>
            <ac:spMk id="5" creationId="{97280930-76E7-FC99-BD41-C3CF48B1FD27}"/>
          </ac:spMkLst>
        </pc:spChg>
        <pc:picChg chg="add mod">
          <ac:chgData name="Gerjan de Ruiter" userId="5d7c516b-9dcd-41a8-99d3-54425d29895b" providerId="ADAL" clId="{3283EEB1-57E9-4E66-B314-E1EDB5783D95}" dt="2024-03-01T08:49:55.583" v="3025" actId="14100"/>
          <ac:picMkLst>
            <pc:docMk/>
            <pc:sldMk cId="987076093" sldId="418"/>
            <ac:picMk id="6" creationId="{1E66C704-1F11-CAD3-08E2-A91081BC444D}"/>
          </ac:picMkLst>
        </pc:picChg>
      </pc:sldChg>
      <pc:sldChg chg="add">
        <pc:chgData name="Gerjan de Ruiter" userId="5d7c516b-9dcd-41a8-99d3-54425d29895b" providerId="ADAL" clId="{3283EEB1-57E9-4E66-B314-E1EDB5783D95}" dt="2024-03-01T08:53:21.255" v="3191"/>
        <pc:sldMkLst>
          <pc:docMk/>
          <pc:sldMk cId="2253418206" sldId="419"/>
        </pc:sldMkLst>
      </pc:sldChg>
      <pc:sldMasterChg chg="del delSldLayout">
        <pc:chgData name="Gerjan de Ruiter" userId="5d7c516b-9dcd-41a8-99d3-54425d29895b" providerId="ADAL" clId="{3283EEB1-57E9-4E66-B314-E1EDB5783D95}" dt="2024-03-01T08:16:47.776" v="1530" actId="47"/>
        <pc:sldMasterMkLst>
          <pc:docMk/>
          <pc:sldMasterMk cId="2101718156" sldId="2147483648"/>
        </pc:sldMasterMkLst>
        <pc:sldLayoutChg chg="del">
          <pc:chgData name="Gerjan de Ruiter" userId="5d7c516b-9dcd-41a8-99d3-54425d29895b" providerId="ADAL" clId="{3283EEB1-57E9-4E66-B314-E1EDB5783D95}" dt="2024-03-01T08:16:47.776" v="1530" actId="47"/>
          <pc:sldLayoutMkLst>
            <pc:docMk/>
            <pc:sldMasterMk cId="2101718156" sldId="2147483648"/>
            <pc:sldLayoutMk cId="3867893231" sldId="2147483649"/>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1505207145" sldId="2147483650"/>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287282851" sldId="2147483651"/>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973575333" sldId="2147483652"/>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3013565102" sldId="2147483653"/>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285712198" sldId="2147483654"/>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685093028" sldId="2147483655"/>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1858593827" sldId="2147483656"/>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1560046285" sldId="2147483657"/>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3419505382" sldId="2147483658"/>
          </pc:sldLayoutMkLst>
        </pc:sldLayoutChg>
        <pc:sldLayoutChg chg="del">
          <pc:chgData name="Gerjan de Ruiter" userId="5d7c516b-9dcd-41a8-99d3-54425d29895b" providerId="ADAL" clId="{3283EEB1-57E9-4E66-B314-E1EDB5783D95}" dt="2024-03-01T08:16:47.776" v="1530" actId="47"/>
          <pc:sldLayoutMkLst>
            <pc:docMk/>
            <pc:sldMasterMk cId="2101718156" sldId="2147483648"/>
            <pc:sldLayoutMk cId="338527494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008EA-AEBA-4F69-A85B-576432A9A797}" type="datetimeFigureOut">
              <a:rPr lang="nl-NL" smtClean="0"/>
              <a:t>28-2-2024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D3905-80FA-4E6C-A6F6-A443929D722C}" type="slidenum">
              <a:rPr lang="nl-NL" smtClean="0"/>
              <a:t>‹nr.›</a:t>
            </a:fld>
            <a:endParaRPr lang="nl-NL"/>
          </a:p>
        </p:txBody>
      </p:sp>
    </p:spTree>
    <p:extLst>
      <p:ext uri="{BB962C8B-B14F-4D97-AF65-F5344CB8AC3E}">
        <p14:creationId xmlns:p14="http://schemas.microsoft.com/office/powerpoint/2010/main" val="3302952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l.wikipedia.org/wiki/Planee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nl.wikipedia.org/wiki/Aarde_(planeet)" TargetMode="External"/><Relationship Id="rId4" Type="http://schemas.openxmlformats.org/officeDocument/2006/relationships/hyperlink" Target="https://nl.wikipedia.org/wiki/Menshei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AD9FC-7550-4055-8267-343BF3021B9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320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934005A-73D9-43B4-B91F-9B91ABDD3D72}" type="slidenum">
              <a:rPr lang="nl-NL" smtClean="0"/>
              <a:t>25</a:t>
            </a:fld>
            <a:endParaRPr lang="nl-NL"/>
          </a:p>
        </p:txBody>
      </p:sp>
    </p:spTree>
    <p:extLst>
      <p:ext uri="{BB962C8B-B14F-4D97-AF65-F5344CB8AC3E}">
        <p14:creationId xmlns:p14="http://schemas.microsoft.com/office/powerpoint/2010/main" val="3027119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934005A-73D9-43B4-B91F-9B91ABDD3D72}" type="slidenum">
              <a:rPr lang="nl-NL" smtClean="0"/>
              <a:t>26</a:t>
            </a:fld>
            <a:endParaRPr lang="nl-NL"/>
          </a:p>
        </p:txBody>
      </p:sp>
    </p:spTree>
    <p:extLst>
      <p:ext uri="{BB962C8B-B14F-4D97-AF65-F5344CB8AC3E}">
        <p14:creationId xmlns:p14="http://schemas.microsoft.com/office/powerpoint/2010/main" val="1756884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37A8E3C-705E-4A9E-BE10-90016FA3F66E}" type="slidenum">
              <a:rPr lang="nl-NL" smtClean="0"/>
              <a:t>30</a:t>
            </a:fld>
            <a:endParaRPr lang="nl-NL"/>
          </a:p>
        </p:txBody>
      </p:sp>
    </p:spTree>
    <p:extLst>
      <p:ext uri="{BB962C8B-B14F-4D97-AF65-F5344CB8AC3E}">
        <p14:creationId xmlns:p14="http://schemas.microsoft.com/office/powerpoint/2010/main" val="25923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32</a:t>
            </a:fld>
            <a:endParaRPr lang="nl-NL"/>
          </a:p>
        </p:txBody>
      </p:sp>
    </p:spTree>
    <p:extLst>
      <p:ext uri="{BB962C8B-B14F-4D97-AF65-F5344CB8AC3E}">
        <p14:creationId xmlns:p14="http://schemas.microsoft.com/office/powerpoint/2010/main" val="61788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33</a:t>
            </a:fld>
            <a:endParaRPr lang="nl-NL"/>
          </a:p>
        </p:txBody>
      </p:sp>
    </p:spTree>
    <p:extLst>
      <p:ext uri="{BB962C8B-B14F-4D97-AF65-F5344CB8AC3E}">
        <p14:creationId xmlns:p14="http://schemas.microsoft.com/office/powerpoint/2010/main" val="4265292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Aanleiding en context</a:t>
            </a:r>
          </a:p>
          <a:p>
            <a:r>
              <a:rPr lang="nl-NL" dirty="0"/>
              <a:t>Droom</a:t>
            </a:r>
          </a:p>
          <a:p>
            <a:r>
              <a:rPr lang="nl-NL" dirty="0"/>
              <a:t>Propositie</a:t>
            </a:r>
          </a:p>
          <a:p>
            <a:r>
              <a:rPr lang="nl-NL" dirty="0"/>
              <a:t>Type businessmodel</a:t>
            </a:r>
          </a:p>
          <a:p>
            <a:r>
              <a:rPr lang="nl-NL" dirty="0"/>
              <a:t>Betrokken partijen</a:t>
            </a:r>
          </a:p>
          <a:p>
            <a:r>
              <a:rPr lang="nl-NL" dirty="0"/>
              <a:t>Strategie</a:t>
            </a:r>
          </a:p>
          <a:p>
            <a:r>
              <a:rPr lang="nl-NL" dirty="0"/>
              <a:t>Kernactiviteiten</a:t>
            </a:r>
          </a:p>
          <a:p>
            <a:r>
              <a:rPr lang="nl-NL" dirty="0"/>
              <a:t>Extern toetsen</a:t>
            </a:r>
          </a:p>
          <a:p>
            <a:r>
              <a:rPr lang="nl-NL" dirty="0"/>
              <a:t>Impact bepalen</a:t>
            </a:r>
          </a:p>
          <a:p>
            <a:r>
              <a:rPr lang="nl-NL" dirty="0"/>
              <a:t>Waarde(n)creatie</a:t>
            </a:r>
          </a:p>
          <a:p>
            <a:endParaRPr lang="nl-NL" dirty="0"/>
          </a:p>
        </p:txBody>
      </p:sp>
      <p:sp>
        <p:nvSpPr>
          <p:cNvPr id="4" name="Tijdelijke aanduiding voor dianummer 3"/>
          <p:cNvSpPr>
            <a:spLocks noGrp="1"/>
          </p:cNvSpPr>
          <p:nvPr>
            <p:ph type="sldNum" sz="quarter" idx="5"/>
          </p:nvPr>
        </p:nvSpPr>
        <p:spPr/>
        <p:txBody>
          <a:bodyPr/>
          <a:lstStyle/>
          <a:p>
            <a:fld id="{6E32FEFB-3ACB-4726-8367-D92651956F63}" type="slidenum">
              <a:rPr lang="nl-NL" smtClean="0"/>
              <a:t>35</a:t>
            </a:fld>
            <a:endParaRPr lang="nl-NL"/>
          </a:p>
        </p:txBody>
      </p:sp>
    </p:spTree>
    <p:extLst>
      <p:ext uri="{BB962C8B-B14F-4D97-AF65-F5344CB8AC3E}">
        <p14:creationId xmlns:p14="http://schemas.microsoft.com/office/powerpoint/2010/main" val="4265292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46</a:t>
            </a:fld>
            <a:endParaRPr lang="nl-NL"/>
          </a:p>
        </p:txBody>
      </p:sp>
    </p:spTree>
    <p:extLst>
      <p:ext uri="{BB962C8B-B14F-4D97-AF65-F5344CB8AC3E}">
        <p14:creationId xmlns:p14="http://schemas.microsoft.com/office/powerpoint/2010/main" val="318011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Het dominante marktdenken in Nederland zet de spotlights op ondernemerschap. De regeldruk neemt af en het aantal ondernemers stijgt fors. Gedreven door de </a:t>
            </a:r>
            <a:r>
              <a:rPr lang="nl-NL" dirty="0" err="1"/>
              <a:t>grondstoffenschaarste</a:t>
            </a:r>
            <a:r>
              <a:rPr lang="nl-NL" dirty="0"/>
              <a:t>, personeelstekorten en maatschappelijke druk zien zij mogelijkheden om te verdienen aan circulariteit. Bedrijven moéten wel slimmer en efficiënter omgaan met grondstoffen en dat maakt een enorme, met name technologische innovatiekracht los.</a:t>
            </a:r>
          </a:p>
          <a:p>
            <a:pPr marL="228600" indent="-228600">
              <a:buAutoNum type="arabicPeriod"/>
            </a:pPr>
            <a:r>
              <a:rPr lang="nl-NL" dirty="0"/>
              <a:t>De technologische vooruitgang op het gebied van de circulaire economie vergroot het concurrentievermogen van het Nederlandse bedrijfsleven en levert bovendien nieuwe banen op. We zijn niet alleen nationaal maar ook internationaal actief in het kopen, behouden en terugwinnen van materialen. Zo zijn </a:t>
            </a:r>
            <a:r>
              <a:rPr lang="nl-NL" dirty="0" err="1"/>
              <a:t>urban</a:t>
            </a:r>
            <a:r>
              <a:rPr lang="nl-NL" dirty="0"/>
              <a:t> </a:t>
            </a:r>
            <a:r>
              <a:rPr lang="nl-NL" dirty="0" err="1"/>
              <a:t>mining</a:t>
            </a:r>
            <a:r>
              <a:rPr lang="nl-NL" dirty="0"/>
              <a:t> en </a:t>
            </a:r>
            <a:r>
              <a:rPr lang="nl-NL" dirty="0" err="1"/>
              <a:t>reversed</a:t>
            </a:r>
            <a:r>
              <a:rPr lang="nl-NL" dirty="0"/>
              <a:t> </a:t>
            </a:r>
            <a:r>
              <a:rPr lang="nl-NL" dirty="0" err="1"/>
              <a:t>logistics</a:t>
            </a:r>
            <a:r>
              <a:rPr lang="nl-NL" dirty="0"/>
              <a:t> als verdienmodel sterk in opkomst en bieden allerlei ketenregisseurs, ook internationaal, hun diensten aan.</a:t>
            </a:r>
          </a:p>
          <a:p>
            <a:pPr marL="228600" indent="-228600">
              <a:buAutoNum type="arabicPeriod"/>
            </a:pPr>
            <a:r>
              <a:rPr lang="nl-NL" dirty="0"/>
              <a:t>Nederland leidt actief de circulaire bedrijvigheid in andere landen; vanwege onze kennis van ketens en implementatie hebben wij een voorsprong en pakken we onze rol als circulaire koploper. Een sterke lobby van vooral Nederlandse bedrijven heeft er bijvoorbeeld voor gezorgd dat grondstoffenpaspoorten in Europa niet meer weg te denken zijn. En de Rotterdamse en Amsterdamse haven zorgen voor logistieke oplossingen en technologische innovatie.</a:t>
            </a:r>
          </a:p>
          <a:p>
            <a:pPr marL="0" indent="0">
              <a:buNone/>
            </a:pPr>
            <a:endParaRPr lang="nl-NL" dirty="0"/>
          </a:p>
          <a:p>
            <a:pPr marL="0" indent="0">
              <a:buNone/>
            </a:pPr>
            <a:endParaRPr lang="nl-NL" dirty="0"/>
          </a:p>
          <a:p>
            <a:pPr marL="0" indent="0">
              <a:buNone/>
            </a:pPr>
            <a:r>
              <a:rPr lang="nl-NL" b="1" dirty="0"/>
              <a:t>Zo gaan we werken:</a:t>
            </a:r>
          </a:p>
          <a:p>
            <a:pPr marL="0" indent="0">
              <a:buNone/>
            </a:pPr>
            <a:r>
              <a:rPr lang="nl-NL" dirty="0"/>
              <a:t>Niets lijkt een bloeiende economie in de weg te staan. Ware het niet dat het nijpende </a:t>
            </a:r>
            <a:r>
              <a:rPr lang="nl-NL" b="1" dirty="0"/>
              <a:t>personeelstekort</a:t>
            </a:r>
            <a:r>
              <a:rPr lang="nl-NL" dirty="0"/>
              <a:t> een regelrechte </a:t>
            </a:r>
            <a:r>
              <a:rPr lang="nl-NL" dirty="0" err="1"/>
              <a:t>dealbreaker</a:t>
            </a:r>
            <a:r>
              <a:rPr lang="nl-NL" dirty="0"/>
              <a:t> is. ‘Menselijk kapitaal’ heeft een geheel nieuwe lading gekregen; het </a:t>
            </a:r>
            <a:r>
              <a:rPr lang="nl-NL" b="1" dirty="0"/>
              <a:t>aantrekken</a:t>
            </a:r>
            <a:r>
              <a:rPr lang="nl-NL" dirty="0"/>
              <a:t> en </a:t>
            </a:r>
            <a:r>
              <a:rPr lang="nl-NL" b="1" dirty="0"/>
              <a:t>benutten</a:t>
            </a:r>
            <a:r>
              <a:rPr lang="nl-NL" dirty="0"/>
              <a:t> van </a:t>
            </a:r>
            <a:r>
              <a:rPr lang="nl-NL" b="1" dirty="0"/>
              <a:t>talent</a:t>
            </a:r>
            <a:r>
              <a:rPr lang="nl-NL" dirty="0"/>
              <a:t> is </a:t>
            </a:r>
            <a:r>
              <a:rPr lang="nl-NL" b="1" dirty="0"/>
              <a:t>noodzakelijk</a:t>
            </a:r>
            <a:r>
              <a:rPr lang="nl-NL" dirty="0"/>
              <a:t> om überhaupt te kunnen blijven groeien. Dit heeft de positie van werknemers versterkt.</a:t>
            </a:r>
          </a:p>
          <a:p>
            <a:pPr marL="0" indent="0">
              <a:buNone/>
            </a:pPr>
            <a:endParaRPr lang="nl-NL" dirty="0"/>
          </a:p>
          <a:p>
            <a:pPr marL="0" indent="0">
              <a:buNone/>
            </a:pPr>
            <a:r>
              <a:rPr lang="nl-NL" dirty="0"/>
              <a:t>Om onze koppositie te behouden en steeds nieuwe innovaties te </a:t>
            </a:r>
            <a:r>
              <a:rPr lang="nl-NL" b="1" dirty="0"/>
              <a:t>ontwikkelen</a:t>
            </a:r>
            <a:r>
              <a:rPr lang="nl-NL" dirty="0"/>
              <a:t> is de rol van bedrijven groot, in relatie tot </a:t>
            </a:r>
            <a:r>
              <a:rPr lang="nl-NL" b="1" dirty="0"/>
              <a:t>onderwijs</a:t>
            </a:r>
            <a:r>
              <a:rPr lang="nl-NL" dirty="0"/>
              <a:t> en </a:t>
            </a:r>
            <a:r>
              <a:rPr lang="nl-NL" b="1" dirty="0"/>
              <a:t>wetenschap</a:t>
            </a:r>
            <a:r>
              <a:rPr lang="nl-NL" dirty="0"/>
              <a:t>. Zo krijgen kinderen al op jonge leeftijd les in ondernemen  </a:t>
            </a:r>
            <a:r>
              <a:rPr lang="nl-NL" b="1" dirty="0"/>
              <a:t>bedrijven</a:t>
            </a:r>
            <a:r>
              <a:rPr lang="nl-NL" dirty="0"/>
              <a:t> nemen dit deel van het curriculum voor hun rekening.</a:t>
            </a:r>
          </a:p>
          <a:p>
            <a:pPr marL="0" indent="0">
              <a:buNone/>
            </a:pPr>
            <a:endParaRPr lang="nl-NL" dirty="0"/>
          </a:p>
          <a:p>
            <a:pPr marL="0" indent="0">
              <a:buNone/>
            </a:pPr>
            <a:r>
              <a:rPr lang="nl-NL" dirty="0"/>
              <a:t>De </a:t>
            </a:r>
            <a:r>
              <a:rPr lang="nl-NL" b="1" dirty="0"/>
              <a:t>ondernemende</a:t>
            </a:r>
            <a:r>
              <a:rPr lang="nl-NL" dirty="0"/>
              <a:t> </a:t>
            </a:r>
            <a:r>
              <a:rPr lang="nl-NL" b="1" dirty="0"/>
              <a:t>mentaliteit</a:t>
            </a:r>
            <a:r>
              <a:rPr lang="nl-NL" dirty="0"/>
              <a:t> maakt dat de maatschappij sterk gericht is op </a:t>
            </a:r>
            <a:r>
              <a:rPr lang="nl-NL" b="1" dirty="0"/>
              <a:t>individuele</a:t>
            </a:r>
            <a:r>
              <a:rPr lang="nl-NL" dirty="0"/>
              <a:t> </a:t>
            </a:r>
            <a:r>
              <a:rPr lang="nl-NL" b="1" dirty="0"/>
              <a:t>groei</a:t>
            </a:r>
            <a:r>
              <a:rPr lang="nl-NL" dirty="0"/>
              <a:t>. Identiteit wordt vooral ontleend aan werk en het bijdragen aan de (groene) groei. </a:t>
            </a:r>
            <a:r>
              <a:rPr lang="nl-NL" b="1" dirty="0"/>
              <a:t>Mensen</a:t>
            </a:r>
            <a:r>
              <a:rPr lang="nl-NL" dirty="0"/>
              <a:t> </a:t>
            </a:r>
            <a:r>
              <a:rPr lang="nl-NL" b="1" dirty="0"/>
              <a:t>ervaren</a:t>
            </a:r>
            <a:r>
              <a:rPr lang="nl-NL" dirty="0"/>
              <a:t> een </a:t>
            </a:r>
            <a:r>
              <a:rPr lang="nl-NL" b="1" dirty="0"/>
              <a:t>hoge</a:t>
            </a:r>
            <a:r>
              <a:rPr lang="nl-NL" dirty="0"/>
              <a:t> </a:t>
            </a:r>
            <a:r>
              <a:rPr lang="nl-NL" b="1" dirty="0"/>
              <a:t>prestatiedruk</a:t>
            </a:r>
            <a:r>
              <a:rPr lang="nl-NL" dirty="0"/>
              <a:t> en zijn daarin vooral op </a:t>
            </a:r>
            <a:r>
              <a:rPr lang="nl-NL" b="1" dirty="0"/>
              <a:t>zichzelf</a:t>
            </a:r>
            <a:r>
              <a:rPr lang="nl-NL" dirty="0"/>
              <a:t> </a:t>
            </a:r>
            <a:r>
              <a:rPr lang="nl-NL" b="1" dirty="0"/>
              <a:t>aangewezen</a:t>
            </a:r>
            <a:r>
              <a:rPr lang="nl-NL" dirty="0"/>
              <a:t>; falen is geen optie.</a:t>
            </a:r>
          </a:p>
          <a:p>
            <a:pPr marL="0" indent="0">
              <a:buNone/>
            </a:pPr>
            <a:endParaRPr lang="nl-NL" dirty="0"/>
          </a:p>
          <a:p>
            <a:pPr marL="0" indent="0">
              <a:buNone/>
            </a:pPr>
            <a:r>
              <a:rPr lang="nl-NL" dirty="0"/>
              <a:t>De </a:t>
            </a:r>
            <a:r>
              <a:rPr lang="nl-NL" b="1" dirty="0"/>
              <a:t>prestatiedruk</a:t>
            </a:r>
            <a:r>
              <a:rPr lang="nl-NL" dirty="0"/>
              <a:t>, de </a:t>
            </a:r>
            <a:r>
              <a:rPr lang="nl-NL" b="1" dirty="0"/>
              <a:t>voortdurende</a:t>
            </a:r>
            <a:r>
              <a:rPr lang="nl-NL" dirty="0"/>
              <a:t> </a:t>
            </a:r>
            <a:r>
              <a:rPr lang="nl-NL" b="1" dirty="0"/>
              <a:t>krapte</a:t>
            </a:r>
            <a:r>
              <a:rPr lang="nl-NL" dirty="0"/>
              <a:t> en de </a:t>
            </a:r>
            <a:r>
              <a:rPr lang="nl-NL" b="1" dirty="0"/>
              <a:t>burn-outgolven</a:t>
            </a:r>
            <a:r>
              <a:rPr lang="nl-NL" dirty="0"/>
              <a:t> leiden vanaf de jaren dertig tot </a:t>
            </a:r>
            <a:r>
              <a:rPr lang="nl-NL" b="1" dirty="0"/>
              <a:t>toenemende</a:t>
            </a:r>
            <a:r>
              <a:rPr lang="nl-NL" dirty="0"/>
              <a:t> </a:t>
            </a:r>
            <a:r>
              <a:rPr lang="nl-NL" b="1" dirty="0"/>
              <a:t>sociale</a:t>
            </a:r>
            <a:r>
              <a:rPr lang="nl-NL" dirty="0"/>
              <a:t> </a:t>
            </a:r>
            <a:r>
              <a:rPr lang="nl-NL" b="1" dirty="0"/>
              <a:t>onrust</a:t>
            </a:r>
            <a:r>
              <a:rPr lang="nl-NL" dirty="0"/>
              <a:t>. Een groep mensen kan (of wil) niet meekomen in de door marktdenken gedomineerde economie. Voor hen is nauwelijks een vangnet. Zij gaan dan ook </a:t>
            </a:r>
            <a:r>
              <a:rPr lang="nl-NL" b="1" dirty="0"/>
              <a:t>protesteren</a:t>
            </a:r>
            <a:r>
              <a:rPr lang="nl-NL" dirty="0"/>
              <a:t> – niet tegen de overheid, maar </a:t>
            </a:r>
            <a:r>
              <a:rPr lang="nl-NL" b="1" dirty="0"/>
              <a:t>tegen</a:t>
            </a:r>
            <a:r>
              <a:rPr lang="nl-NL" dirty="0"/>
              <a:t> </a:t>
            </a:r>
            <a:r>
              <a:rPr lang="nl-NL" b="1" dirty="0"/>
              <a:t>ondernemers</a:t>
            </a:r>
            <a:r>
              <a:rPr lang="nl-NL" dirty="0"/>
              <a:t>. </a:t>
            </a:r>
          </a:p>
          <a:p>
            <a:pPr marL="0" indent="0">
              <a:buNone/>
            </a:pPr>
            <a:endParaRPr lang="nl-NL" dirty="0"/>
          </a:p>
          <a:p>
            <a:pPr marL="0" indent="0">
              <a:buNone/>
            </a:pPr>
            <a:r>
              <a:rPr lang="nl-NL" dirty="0"/>
              <a:t>Ook qua </a:t>
            </a:r>
            <a:r>
              <a:rPr lang="nl-NL" b="1" dirty="0"/>
              <a:t>ontwikkeling</a:t>
            </a:r>
            <a:r>
              <a:rPr lang="nl-NL" dirty="0"/>
              <a:t> moeten </a:t>
            </a:r>
            <a:r>
              <a:rPr lang="nl-NL" b="1" dirty="0"/>
              <a:t>individuen</a:t>
            </a:r>
            <a:r>
              <a:rPr lang="nl-NL" dirty="0"/>
              <a:t> eigen </a:t>
            </a:r>
            <a:r>
              <a:rPr lang="nl-NL" b="1" dirty="0"/>
              <a:t>verantwoordelijkheid</a:t>
            </a:r>
            <a:r>
              <a:rPr lang="nl-NL" dirty="0"/>
              <a:t> </a:t>
            </a:r>
            <a:r>
              <a:rPr lang="nl-NL" b="1" dirty="0"/>
              <a:t>nemen</a:t>
            </a:r>
            <a:r>
              <a:rPr lang="nl-NL" dirty="0"/>
              <a:t>. Succes in je carrière wordt bepaald door de mate waarin je je kunt aanpassen aan deze liberale, groene markt: </a:t>
            </a:r>
            <a:r>
              <a:rPr lang="nl-NL" b="1" dirty="0"/>
              <a:t>alleen</a:t>
            </a:r>
            <a:r>
              <a:rPr lang="nl-NL" dirty="0"/>
              <a:t> als je </a:t>
            </a:r>
            <a:r>
              <a:rPr lang="nl-NL" b="1" dirty="0"/>
              <a:t>leert</a:t>
            </a:r>
            <a:r>
              <a:rPr lang="nl-NL" dirty="0"/>
              <a:t> </a:t>
            </a:r>
            <a:r>
              <a:rPr lang="nl-NL" b="1" dirty="0"/>
              <a:t>leren</a:t>
            </a:r>
            <a:r>
              <a:rPr lang="nl-NL" dirty="0"/>
              <a:t> </a:t>
            </a:r>
            <a:r>
              <a:rPr lang="nl-NL" b="1" dirty="0"/>
              <a:t>kun</a:t>
            </a:r>
            <a:r>
              <a:rPr lang="nl-NL" dirty="0"/>
              <a:t> </a:t>
            </a:r>
            <a:r>
              <a:rPr lang="nl-NL" b="1" dirty="0"/>
              <a:t>je</a:t>
            </a:r>
            <a:r>
              <a:rPr lang="nl-NL" dirty="0"/>
              <a:t> </a:t>
            </a:r>
            <a:r>
              <a:rPr lang="nl-NL" b="1" dirty="0"/>
              <a:t>meedoen.</a:t>
            </a:r>
          </a:p>
          <a:p>
            <a:pPr marL="0" indent="0">
              <a:buNone/>
            </a:pPr>
            <a:endParaRPr lang="nl-NL" b="1" dirty="0"/>
          </a:p>
          <a:p>
            <a:pPr marL="0" indent="0">
              <a:buNone/>
            </a:pPr>
            <a:endParaRPr lang="nl-NL" b="1" dirty="0"/>
          </a:p>
          <a:p>
            <a:pPr marL="0" indent="0">
              <a:buNone/>
            </a:pPr>
            <a:endParaRPr lang="nl-NL" dirty="0"/>
          </a:p>
          <a:p>
            <a:pPr marL="0" indent="0">
              <a:buNone/>
            </a:pPr>
            <a:endParaRPr lang="nl-NL" dirty="0"/>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7</a:t>
            </a:fld>
            <a:endParaRPr lang="nl-NL"/>
          </a:p>
        </p:txBody>
      </p:sp>
    </p:spTree>
    <p:extLst>
      <p:ext uri="{BB962C8B-B14F-4D97-AF65-F5344CB8AC3E}">
        <p14:creationId xmlns:p14="http://schemas.microsoft.com/office/powerpoint/2010/main" val="2658579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De ambitie om klimaatverandering – en dus ook grondstofverspilling – gezamenlijk aan te pakken gaat fundamenteel omhoog. Bezorgde burgers en </a:t>
            </a:r>
            <a:r>
              <a:rPr lang="nl-NL" dirty="0" err="1"/>
              <a:t>koplopende</a:t>
            </a:r>
            <a:r>
              <a:rPr lang="nl-NL" dirty="0"/>
              <a:t> bedrijven zien de problematiek en de immense opgave en doen met hun lobby- en stemgedrag een appel op de overheid. Ze eisen onder meer oplossingen voor internationale afvalstromen en de handel daarin. Dit geeft mede richting aan het nieuwe </a:t>
            </a:r>
            <a:r>
              <a:rPr lang="nl-NL" dirty="0" err="1"/>
              <a:t>Missiegedreven</a:t>
            </a:r>
            <a:r>
              <a:rPr lang="nl-NL" dirty="0"/>
              <a:t> Topsectorenbeleid. Het ministerie van Economische Zaken en Klimaat maakt plaats voor het ministerie van Circulaire Economie en Klimaat en partijen die het klimaatprobleem onderschrijven vormen met een ruime meerderheid een nieuw kabinet.</a:t>
            </a:r>
          </a:p>
          <a:p>
            <a:pPr marL="228600" indent="-228600">
              <a:buAutoNum type="arabicPeriod"/>
            </a:pPr>
            <a:r>
              <a:rPr lang="nl-NL" dirty="0"/>
              <a:t>De lineaire economie raakt internationaal uit de gratie. Vergelijkbaar met kinderarbeid, waarvan op een zeker moment wereldwijd werd gezegd ‘dat accepteren we niet meer’, gaat ook lineair produceren in de ban. Aangezien China het zich als een van de drie wereldmachten kan permitteren om zijn vele grondstoffen voor zichzelf te houden, zoeken de andere twee, de VS en Europa, elkaar op. Samen vormen ze een zogeheten </a:t>
            </a:r>
            <a:r>
              <a:rPr lang="nl-NL" dirty="0" err="1"/>
              <a:t>Raworthcoalitie</a:t>
            </a:r>
            <a:r>
              <a:rPr lang="nl-NL" dirty="0"/>
              <a:t>: een motor voor een rechtvaardige, circulaire economie.</a:t>
            </a:r>
          </a:p>
          <a:p>
            <a:pPr marL="228600" indent="-228600">
              <a:buAutoNum type="arabicPeriod"/>
            </a:pPr>
            <a:r>
              <a:rPr lang="nl-NL" dirty="0"/>
              <a:t>Vanuit die internationale context grijpt de nieuwe regering stevig in op </a:t>
            </a:r>
            <a:r>
              <a:rPr lang="nl-NL" dirty="0" err="1"/>
              <a:t>nietduurzame</a:t>
            </a:r>
            <a:r>
              <a:rPr lang="nl-NL" dirty="0"/>
              <a:t> en niet-circulaire producten en processen: die worden verboden of belast. Ook wordt in EU-verband het gebruik van grondstoffen hoger belast; met de opbrengsten worden koploperbedrijven en innovaties gestimuleerd. Zo wordt er flink geïnvesteerd in versnellingsprogramma’s waarin bedrijven van elkaar leren en kennis ontwikkelen. Ook in netwerken die nu al bestaan, vergelijkbaar met het Techniekpact. </a:t>
            </a:r>
          </a:p>
          <a:p>
            <a:pPr marL="0" indent="0">
              <a:buNone/>
            </a:pPr>
            <a:endParaRPr lang="nl-NL" dirty="0"/>
          </a:p>
          <a:p>
            <a:pPr marL="0" indent="0">
              <a:buNone/>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Zo gaan we werken:</a:t>
            </a:r>
            <a:endParaRPr lang="nl-NL" dirty="0"/>
          </a:p>
          <a:p>
            <a:pPr marL="0" indent="0">
              <a:buNone/>
            </a:pPr>
            <a:r>
              <a:rPr lang="nl-NL" dirty="0"/>
              <a:t>Belangrijker, de </a:t>
            </a:r>
            <a:r>
              <a:rPr lang="nl-NL" b="1" dirty="0"/>
              <a:t>circulaire</a:t>
            </a:r>
            <a:r>
              <a:rPr lang="nl-NL" dirty="0"/>
              <a:t>, </a:t>
            </a:r>
            <a:r>
              <a:rPr lang="nl-NL" b="1" dirty="0"/>
              <a:t>duurzame</a:t>
            </a:r>
            <a:r>
              <a:rPr lang="nl-NL" dirty="0"/>
              <a:t>, </a:t>
            </a:r>
            <a:r>
              <a:rPr lang="nl-NL" b="1" dirty="0"/>
              <a:t>groene</a:t>
            </a:r>
            <a:r>
              <a:rPr lang="nl-NL" dirty="0"/>
              <a:t> </a:t>
            </a:r>
            <a:r>
              <a:rPr lang="nl-NL" b="1" dirty="0"/>
              <a:t>economie</a:t>
            </a:r>
            <a:r>
              <a:rPr lang="nl-NL" dirty="0"/>
              <a:t> wordt </a:t>
            </a:r>
            <a:r>
              <a:rPr lang="nl-NL" b="1" dirty="0"/>
              <a:t>intrinsiek</a:t>
            </a:r>
            <a:r>
              <a:rPr lang="nl-NL" dirty="0"/>
              <a:t> </a:t>
            </a:r>
            <a:r>
              <a:rPr lang="nl-NL" b="1" dirty="0"/>
              <a:t>hoger</a:t>
            </a:r>
            <a:r>
              <a:rPr lang="nl-NL" dirty="0"/>
              <a:t> </a:t>
            </a:r>
            <a:r>
              <a:rPr lang="nl-NL" b="1" dirty="0"/>
              <a:t>gewaardeerd</a:t>
            </a:r>
            <a:r>
              <a:rPr lang="nl-NL" dirty="0"/>
              <a:t>. Bij bedrijven met een circulair businessmodel staan de trainees dan ook te dringen voor de poort, terwijl spelers in de </a:t>
            </a:r>
            <a:r>
              <a:rPr lang="nl-NL" b="1" dirty="0"/>
              <a:t>lineaire</a:t>
            </a:r>
            <a:r>
              <a:rPr lang="nl-NL" dirty="0"/>
              <a:t> wereld </a:t>
            </a:r>
            <a:r>
              <a:rPr lang="nl-NL" b="1" dirty="0"/>
              <a:t>problemen</a:t>
            </a:r>
            <a:r>
              <a:rPr lang="nl-NL" dirty="0"/>
              <a:t> hebben om </a:t>
            </a:r>
            <a:r>
              <a:rPr lang="nl-NL" b="1" dirty="0"/>
              <a:t>talent</a:t>
            </a:r>
            <a:r>
              <a:rPr lang="nl-NL" dirty="0"/>
              <a:t> </a:t>
            </a:r>
            <a:r>
              <a:rPr lang="nl-NL" b="1" dirty="0"/>
              <a:t>aan</a:t>
            </a:r>
            <a:r>
              <a:rPr lang="nl-NL" dirty="0"/>
              <a:t> </a:t>
            </a:r>
            <a:r>
              <a:rPr lang="nl-NL" b="1" dirty="0"/>
              <a:t>te</a:t>
            </a:r>
            <a:r>
              <a:rPr lang="nl-NL" dirty="0"/>
              <a:t> </a:t>
            </a:r>
            <a:r>
              <a:rPr lang="nl-NL" b="1" dirty="0"/>
              <a:t>trekken</a:t>
            </a:r>
            <a:r>
              <a:rPr lang="nl-NL" dirty="0"/>
              <a:t>.</a:t>
            </a:r>
          </a:p>
          <a:p>
            <a:endParaRPr lang="nl-NL" dirty="0"/>
          </a:p>
          <a:p>
            <a:r>
              <a:rPr lang="nl-NL" dirty="0"/>
              <a:t>De mentaliteitsverschuiving naar het lang behouden van spullen zorgt voor fors meer werkgelegenheid op het gebied van reparatie en bijvoorbeeld het uitzoeken van statiegeldgoederen. Een groot deel van deze vacatures wordt ingevuld door mensen met een afstand tot de arbeidsmarkt. Banen in de circulaire economie krijgen meer aanzien: een vuilnisman heet nu ‘grondstoffencollecteur’ </a:t>
            </a:r>
          </a:p>
          <a:p>
            <a:endParaRPr lang="nl-NL" dirty="0"/>
          </a:p>
          <a:p>
            <a:r>
              <a:rPr lang="nl-NL" dirty="0"/>
              <a:t>De arbeidsmarkt blijft echter krap. Omdat veel mensen niet de juiste vaardigheden hebben voor de circulaire economie, luiden ondernemers de noodklok. Dankzij de koppeling tussen verschillende publieke en private budgetten komt er een Leven Lang Leren-budget van jaarlijks tienduizenden euro’s per persoon, speciaal voor bij- en omscholing naar circulaire banen</a:t>
            </a:r>
          </a:p>
          <a:p>
            <a:endParaRPr lang="nl-NL" dirty="0"/>
          </a:p>
          <a:p>
            <a:r>
              <a:rPr lang="nl-NL" dirty="0"/>
              <a:t>Er wordt tegelijkertijd geïnvesteerd in onderwijsinnovatie: arbeidsmarkt en onderwijs gaan nauwer samenwerken, zodat circulaire innovaties sneller naar de markt gebracht kunnen worden.</a:t>
            </a:r>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9</a:t>
            </a:fld>
            <a:endParaRPr lang="nl-NL"/>
          </a:p>
        </p:txBody>
      </p:sp>
    </p:spTree>
    <p:extLst>
      <p:ext uri="{BB962C8B-B14F-4D97-AF65-F5344CB8AC3E}">
        <p14:creationId xmlns:p14="http://schemas.microsoft.com/office/powerpoint/2010/main" val="3686233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Het roerige internationale speelveld zorgt ervoor dat de Nederlandse politiek, vanwege haar nationalistisch zakenkabinet, de EU en ook de </a:t>
            </a:r>
            <a:r>
              <a:rPr lang="nl-NL" dirty="0" err="1"/>
              <a:t>SDG’s</a:t>
            </a:r>
            <a:r>
              <a:rPr lang="nl-NL" dirty="0"/>
              <a:t> links laat liggen. We richten ons sterk op ons eigen land. ‘Nederlanders eerst’ is het mantra, waarbij we binnen de landsgrenzen goed voor elkaar zorgen: als reactie op de afkalvende geïnstitutionaliseerde sociale zekerheid trekken mensen, soms noodgedwongen, meer naar elkaar toe. Niet alleen economisch, maar ook sociaal richten mensen zich meer op directe relaties en familie. </a:t>
            </a:r>
            <a:endParaRPr lang="nl-NL"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Om voor grondstoffen niet afhankelijk te zijn van het buitenland, zetten bedrijven vol in op circulaire strategieën, vooral gedacht vanuit de in ons land beschikbare materialen. Dat brengt ook weer veel concurrentie en innovatie met zich mee. We willen het liefst gesloten kringlopen in Nederland zelf creëren, bij voorkeur op regionaal of lokaal niveau. Circulaire businessmodellen worden al snel rendabel doordat grondstofprijzen nationaal en internationaal de pan uitrijzen. </a:t>
            </a:r>
            <a:endParaRPr lang="nl-NL"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Nederland is goed in het benutten van biotische grondstoffen in de landbouw en ook de bouw ontwikkelt zich op nationaal niveau door naar een circulaire sector. We kunnen echter niet alles nationaal oplossen; daarvoor hebben we niet genoeg materialen, ruimte om die te produceren en op te slaan, en werknemers. We sluiten daarom bilaterale deals met andere landen die wel grondstoffen, ruimte en werknemers hebben. Daarbij kijken we ook naar goedkope werkkrachten in het buitenland die het praktische werk voor ons willen opknappen, zonder veel aandacht te besteden aan goede arbeidsomstandigheden.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dirty="0"/>
              <a:t>Naast onze lokale circulaire economie verkopen we via de bilaterale deals kennis en innovatie over de circulaire economie in het buitenland. Onze (technische en systemische) kennis wordt een van de weinige exportproducten en de belangrijkste inkomstenbron die onze economie draaiende houdt. Externe financiering, zoals door </a:t>
            </a:r>
            <a:r>
              <a:rPr lang="nl-NL" dirty="0" err="1"/>
              <a:t>crowdfunding</a:t>
            </a:r>
            <a:r>
              <a:rPr lang="nl-NL" dirty="0"/>
              <a:t> en (internationale) durfinvesteerders, draagt bij aan het ontwikkelen van die kennis. Vermogende Nederlanders worden zelfs expliciet opgeroepen om mee te investeren in circulaire innovatie.</a:t>
            </a: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Zo gaan we werken:</a:t>
            </a:r>
            <a:br>
              <a:rPr lang="nl-NL" b="1" dirty="0"/>
            </a:br>
            <a:r>
              <a:rPr lang="nl-NL" dirty="0"/>
              <a:t>Door het tekort aan werknemers – de circulaire economie vraagt meer arbeidskrachten en we laten weinig mensen van buiten toe – is de werkdruk hoog en de werkweek lang: 45 uur. De productiviteit per werknemer moet omhoog, wat de werkprivébalans onder druk zet. Innovatieve oplossingen voor dit probleem blijven uit. Arbeid is erg gewild, al profiteren werknemers daar nauwelijks van.</a:t>
            </a:r>
            <a:endParaRPr lang="nl-NL" b="1" dirty="0"/>
          </a:p>
          <a:p>
            <a:endParaRPr lang="nl-NL" dirty="0"/>
          </a:p>
          <a:p>
            <a:r>
              <a:rPr lang="nl-NL" dirty="0"/>
              <a:t>Niet alleen producten maar ook diensten, zoals het inhuren van een loodgieter, zijn door het tekort aan mensen erg duur geworden. Het feit dat een buurman je lekkende kraan repareert, is daarom een belangrijk onderdeel van de informele economie en kenmerkend voor de nieuwe lokale sociale cohesie. Mantelzorgers worden bovendien betaald door zorgverzekeraars. </a:t>
            </a:r>
          </a:p>
          <a:p>
            <a:endParaRPr lang="nl-NL" dirty="0"/>
          </a:p>
          <a:p>
            <a:r>
              <a:rPr lang="nl-NL" dirty="0"/>
              <a:t>Human </a:t>
            </a:r>
            <a:r>
              <a:rPr lang="nl-NL" dirty="0" err="1"/>
              <a:t>capital</a:t>
            </a:r>
            <a:r>
              <a:rPr lang="nl-NL" dirty="0"/>
              <a:t> is dus van groot belang voor bedrijven. Om meer werknemers te ‘creëren’ worden jongeren verleid eerder de arbeidsmarkt op te gaan. Ook vanwege het lerarentekort is er relatief weinig scholing aan de voorkant en veel meer </a:t>
            </a:r>
            <a:r>
              <a:rPr lang="nl-NL" dirty="0" err="1"/>
              <a:t>learning</a:t>
            </a:r>
            <a:r>
              <a:rPr lang="nl-NL" dirty="0"/>
              <a:t> on </a:t>
            </a:r>
            <a:r>
              <a:rPr lang="nl-NL" dirty="0" err="1"/>
              <a:t>the</a:t>
            </a:r>
            <a:r>
              <a:rPr lang="nl-NL" dirty="0"/>
              <a:t> job. Vmbo-, mbo- en hbo-opleidingen zijn kort en krachtig, gericht op het snel toepassen in de praktijk.</a:t>
            </a:r>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11</a:t>
            </a:fld>
            <a:endParaRPr lang="nl-NL"/>
          </a:p>
        </p:txBody>
      </p:sp>
    </p:spTree>
    <p:extLst>
      <p:ext uri="{BB962C8B-B14F-4D97-AF65-F5344CB8AC3E}">
        <p14:creationId xmlns:p14="http://schemas.microsoft.com/office/powerpoint/2010/main" val="154462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r>
              <a:rPr lang="nl-NL" dirty="0"/>
              <a:t>In de wereldwijde concurrentiestrijd is China als dominante economische speler het grootste machtsblok geworden. De Verenigde Staten reageren daarop met een ‘America First’-beleid. De EU zit tussen deze twee vuren in met als gevolg dat een aantal EU-landen naar elkaar toe trekt op economisch gebied en om migratiestromen te beheersen. Voor Nederland betekent dit een terugkeer naar een intensievere Benelux-samenwerking vanuit economisch belang. </a:t>
            </a:r>
          </a:p>
          <a:p>
            <a:pPr marL="228600" indent="-228600">
              <a:buAutoNum type="arabicPeriod"/>
            </a:pPr>
            <a:r>
              <a:rPr lang="nl-NL" dirty="0"/>
              <a:t>Omdat primaire grondstoffen steeds beperkter beschikbaar zijn, gaan investeringen meer naar </a:t>
            </a:r>
            <a:r>
              <a:rPr lang="nl-NL" dirty="0" err="1"/>
              <a:t>renewables</a:t>
            </a:r>
            <a:r>
              <a:rPr lang="nl-NL" dirty="0"/>
              <a:t> en ook naar circulariteit. Er is een sterke focus op de kenniseconomie en op sectoren waar we een groot belang in hebben, zoals de eiwittransitie. We verbouwen onder meer algen in de Noordzee. </a:t>
            </a:r>
          </a:p>
          <a:p>
            <a:pPr marL="228600" indent="-228600">
              <a:buAutoNum type="arabicPeriod"/>
            </a:pPr>
            <a:r>
              <a:rPr lang="nl-NL" dirty="0"/>
              <a:t>Het streven naar consumeren en bezit neemt af, consuminderen is hip. We moeten ook wel, aangezien China en de VS hun eigen grondstoffen beschermen en er simpelweg minder mogelijk is. Dit leidt onder meer tot een groeiende deeleconomie en toename van reparatiediensten. Onze welvaart stijgt daarmee nauwelijks, maar ons welzijn wel.</a:t>
            </a:r>
          </a:p>
          <a:p>
            <a:pPr marL="228600" indent="-228600">
              <a:buAutoNum type="arabicPeriod"/>
            </a:pPr>
            <a:endParaRPr lang="nl-NL" dirty="0"/>
          </a:p>
          <a:p>
            <a:pPr marL="228600" indent="-228600">
              <a:buAutoNum type="arabicPeriod"/>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Zo gaan we werken:</a:t>
            </a:r>
          </a:p>
          <a:p>
            <a:pPr marL="0" indent="0">
              <a:buNone/>
            </a:pPr>
            <a:endParaRPr lang="nl-NL" dirty="0"/>
          </a:p>
        </p:txBody>
      </p:sp>
      <p:sp>
        <p:nvSpPr>
          <p:cNvPr id="4" name="Tijdelijke aanduiding voor dianummer 3"/>
          <p:cNvSpPr>
            <a:spLocks noGrp="1"/>
          </p:cNvSpPr>
          <p:nvPr>
            <p:ph type="sldNum" sz="quarter" idx="5"/>
          </p:nvPr>
        </p:nvSpPr>
        <p:spPr/>
        <p:txBody>
          <a:bodyPr/>
          <a:lstStyle/>
          <a:p>
            <a:fld id="{2340D42A-8723-4277-A1FD-7964DCFA25DA}" type="slidenum">
              <a:rPr lang="nl-NL" smtClean="0"/>
              <a:t>13</a:t>
            </a:fld>
            <a:endParaRPr lang="nl-NL"/>
          </a:p>
        </p:txBody>
      </p:sp>
    </p:spTree>
    <p:extLst>
      <p:ext uri="{BB962C8B-B14F-4D97-AF65-F5344CB8AC3E}">
        <p14:creationId xmlns:p14="http://schemas.microsoft.com/office/powerpoint/2010/main" val="26245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1" i="0" dirty="0">
                <a:solidFill>
                  <a:srgbClr val="111111"/>
                </a:solidFill>
                <a:effectLst/>
                <a:latin typeface="-apple-system"/>
              </a:rPr>
              <a:t>De Stad van de Toekomst: Een Circulair Verhaal</a:t>
            </a:r>
            <a:endParaRPr lang="nl-NL" b="0" i="0" dirty="0">
              <a:solidFill>
                <a:srgbClr val="111111"/>
              </a:solidFill>
              <a:effectLst/>
              <a:latin typeface="-apple-system"/>
            </a:endParaRPr>
          </a:p>
          <a:p>
            <a:pPr algn="l"/>
            <a:r>
              <a:rPr lang="nl-NL" b="0" i="0" dirty="0">
                <a:solidFill>
                  <a:srgbClr val="111111"/>
                </a:solidFill>
                <a:effectLst/>
                <a:latin typeface="-apple-system"/>
              </a:rPr>
              <a:t>In het jaar 2050, wanneer de zon haar gouden stralen over de stad laat dansen, ontwaakt de circulaire stad uit haar sluimer. Haar straten zijn geen grijze linten van beton meer, maar levende aderen van groen en technologie. Laten we een wandeling maken door deze utopische metropool.</a:t>
            </a:r>
          </a:p>
          <a:p>
            <a:pPr algn="l"/>
            <a:r>
              <a:rPr lang="nl-NL" b="0" i="0" dirty="0">
                <a:solidFill>
                  <a:srgbClr val="111111"/>
                </a:solidFill>
                <a:effectLst/>
                <a:latin typeface="-apple-system"/>
              </a:rPr>
              <a:t>De lucht ruikt naar vers gemaaid gras en bloeiende bloemen. Overal om ons heen zijn </a:t>
            </a:r>
            <a:r>
              <a:rPr lang="nl-NL" b="1" i="0" dirty="0">
                <a:solidFill>
                  <a:srgbClr val="111111"/>
                </a:solidFill>
                <a:effectLst/>
                <a:latin typeface="-apple-system"/>
              </a:rPr>
              <a:t>verticale tuinen</a:t>
            </a:r>
            <a:r>
              <a:rPr lang="nl-NL" b="0" i="0" dirty="0">
                <a:solidFill>
                  <a:srgbClr val="111111"/>
                </a:solidFill>
                <a:effectLst/>
                <a:latin typeface="-apple-system"/>
              </a:rPr>
              <a:t>, hun bladeren zachtjes wiegend in de bries. De bomen langs de trottoirs zijn niet alleen decoratief; ze zuiveren de lucht, absorberen koolstofdioxide en fluisteren verhalen van vervlogen tijden.</a:t>
            </a:r>
          </a:p>
          <a:p>
            <a:pPr algn="l"/>
            <a:r>
              <a:rPr lang="nl-NL" b="0" i="0" dirty="0">
                <a:solidFill>
                  <a:srgbClr val="111111"/>
                </a:solidFill>
                <a:effectLst/>
                <a:latin typeface="-apple-system"/>
              </a:rPr>
              <a:t>We passeren een </a:t>
            </a:r>
            <a:r>
              <a:rPr lang="nl-NL" b="1" i="0" dirty="0">
                <a:solidFill>
                  <a:srgbClr val="111111"/>
                </a:solidFill>
                <a:effectLst/>
                <a:latin typeface="-apple-system"/>
              </a:rPr>
              <a:t>daktuin</a:t>
            </a:r>
            <a:r>
              <a:rPr lang="nl-NL" b="0" i="0" dirty="0">
                <a:solidFill>
                  <a:srgbClr val="111111"/>
                </a:solidFill>
                <a:effectLst/>
                <a:latin typeface="-apple-system"/>
              </a:rPr>
              <a:t>, waar bewoners hun eigen groenten en kruiden verbouwen. Tomaten rijpen in de zon, terwijl bijen druk bezig zijn met bestuiven. De stad ademt groen, en haar longen zijn sterk.</a:t>
            </a:r>
          </a:p>
          <a:p>
            <a:pPr algn="l"/>
            <a:r>
              <a:rPr lang="nl-NL" b="0" i="0" dirty="0">
                <a:solidFill>
                  <a:srgbClr val="111111"/>
                </a:solidFill>
                <a:effectLst/>
                <a:latin typeface="-apple-system"/>
              </a:rPr>
              <a:t>In de circulaire stad is afval geen last, maar een kans. We betreden een </a:t>
            </a:r>
            <a:r>
              <a:rPr lang="nl-NL" b="1" i="0" dirty="0">
                <a:solidFill>
                  <a:srgbClr val="111111"/>
                </a:solidFill>
                <a:effectLst/>
                <a:latin typeface="-apple-system"/>
              </a:rPr>
              <a:t>recyclingcentrum</a:t>
            </a:r>
            <a:r>
              <a:rPr lang="nl-NL" b="0" i="0" dirty="0">
                <a:solidFill>
                  <a:srgbClr val="111111"/>
                </a:solidFill>
                <a:effectLst/>
                <a:latin typeface="-apple-system"/>
              </a:rPr>
              <a:t>, waar machines materialen sorteren en transformeren. Plastic flessen worden gerecycled tot futuristische banken, terwijl oude elektronica een tweede leven krijgt als kunstinstallaties.</a:t>
            </a:r>
          </a:p>
          <a:p>
            <a:pPr algn="l"/>
            <a:r>
              <a:rPr lang="nl-NL" b="0" i="0" dirty="0">
                <a:solidFill>
                  <a:srgbClr val="111111"/>
                </a:solidFill>
                <a:effectLst/>
                <a:latin typeface="-apple-system"/>
              </a:rPr>
              <a:t>Op de hoek van de straat staat een </a:t>
            </a:r>
            <a:r>
              <a:rPr lang="nl-NL" b="1" i="0" dirty="0">
                <a:solidFill>
                  <a:srgbClr val="111111"/>
                </a:solidFill>
                <a:effectLst/>
                <a:latin typeface="-apple-system"/>
              </a:rPr>
              <a:t>reparatiewinkel</a:t>
            </a:r>
            <a:r>
              <a:rPr lang="nl-NL" b="0" i="0" dirty="0">
                <a:solidFill>
                  <a:srgbClr val="111111"/>
                </a:solidFill>
                <a:effectLst/>
                <a:latin typeface="-apple-system"/>
              </a:rPr>
              <a:t>. Hier worden kapotte apparaten en kledingstukken liefdevol hersteld. De eigenaar, een oude man met een twinkeling in zijn ogen, vertelt ons dat elk voorwerp een verhaal heeft. “We gooien niets weg,” zegt hij. “We geven het een nieuw hoofdstuk.”</a:t>
            </a:r>
          </a:p>
          <a:p>
            <a:pPr algn="l"/>
            <a:r>
              <a:rPr lang="nl-NL" b="0" i="0" dirty="0">
                <a:solidFill>
                  <a:srgbClr val="111111"/>
                </a:solidFill>
                <a:effectLst/>
                <a:latin typeface="-apple-system"/>
              </a:rPr>
              <a:t>De zon schijnt fel boven ons, maar de stad is niet afhankelijk van fossiele brandstoffen. </a:t>
            </a:r>
            <a:r>
              <a:rPr lang="nl-NL" b="1" i="0" dirty="0">
                <a:solidFill>
                  <a:srgbClr val="111111"/>
                </a:solidFill>
                <a:effectLst/>
                <a:latin typeface="-apple-system"/>
              </a:rPr>
              <a:t>Zonnepanelen</a:t>
            </a:r>
            <a:r>
              <a:rPr lang="nl-NL" b="0" i="0" dirty="0">
                <a:solidFill>
                  <a:srgbClr val="111111"/>
                </a:solidFill>
                <a:effectLst/>
                <a:latin typeface="-apple-system"/>
              </a:rPr>
              <a:t> sieren de daken van gebouwen en leveren schone energie. Windturbines draaien gestaag op de heuvels rondom de stad. En onder onze voeten pulseert de aarde met geothermische warmte.</a:t>
            </a:r>
          </a:p>
          <a:p>
            <a:pPr algn="l"/>
            <a:r>
              <a:rPr lang="nl-NL" b="0" i="0" dirty="0">
                <a:solidFill>
                  <a:srgbClr val="111111"/>
                </a:solidFill>
                <a:effectLst/>
                <a:latin typeface="-apple-system"/>
              </a:rPr>
              <a:t>We stappen een café binnen, waar de </a:t>
            </a:r>
            <a:r>
              <a:rPr lang="nl-NL" b="0" i="0" dirty="0" err="1">
                <a:solidFill>
                  <a:srgbClr val="111111"/>
                </a:solidFill>
                <a:effectLst/>
                <a:latin typeface="-apple-system"/>
              </a:rPr>
              <a:t>barista</a:t>
            </a:r>
            <a:r>
              <a:rPr lang="nl-NL" b="0" i="0" dirty="0">
                <a:solidFill>
                  <a:srgbClr val="111111"/>
                </a:solidFill>
                <a:effectLst/>
                <a:latin typeface="-apple-system"/>
              </a:rPr>
              <a:t> een cappuccino maakt met </a:t>
            </a:r>
            <a:r>
              <a:rPr lang="nl-NL" b="1" i="0" dirty="0">
                <a:solidFill>
                  <a:srgbClr val="111111"/>
                </a:solidFill>
                <a:effectLst/>
                <a:latin typeface="-apple-system"/>
              </a:rPr>
              <a:t>zelf opgewekte energie</a:t>
            </a:r>
            <a:r>
              <a:rPr lang="nl-NL" b="0" i="0" dirty="0">
                <a:solidFill>
                  <a:srgbClr val="111111"/>
                </a:solidFill>
                <a:effectLst/>
                <a:latin typeface="-apple-system"/>
              </a:rPr>
              <a:t>. “Elke slok is duurzaam,” zegt ze met een glimlach.</a:t>
            </a:r>
          </a:p>
          <a:p>
            <a:pPr algn="l"/>
            <a:r>
              <a:rPr lang="nl-NL" b="0" i="0" dirty="0">
                <a:solidFill>
                  <a:srgbClr val="111111"/>
                </a:solidFill>
                <a:effectLst/>
                <a:latin typeface="-apple-system"/>
              </a:rPr>
              <a:t>De circulaire stad is niet alleen een technologisch wonder, maar ook een plek van menselijke verbinding. Op het centrale plein zitten mensen samen, delen verhalen en dromen. Een jonge vrouw speelt gitaar, terwijl kinderen dansen op het ritme van de muziek.</a:t>
            </a:r>
          </a:p>
          <a:p>
            <a:pPr algn="l"/>
            <a:r>
              <a:rPr lang="nl-NL" b="0" i="0" dirty="0">
                <a:solidFill>
                  <a:srgbClr val="111111"/>
                </a:solidFill>
                <a:effectLst/>
                <a:latin typeface="-apple-system"/>
              </a:rPr>
              <a:t>We ontmoeten een oude professor die ons vertelt over de </a:t>
            </a:r>
            <a:r>
              <a:rPr lang="nl-NL" b="1" i="0" dirty="0" err="1">
                <a:solidFill>
                  <a:srgbClr val="111111"/>
                </a:solidFill>
                <a:effectLst/>
                <a:latin typeface="-apple-system"/>
              </a:rPr>
              <a:t>Circulenten</a:t>
            </a:r>
            <a:r>
              <a:rPr lang="nl-NL" b="0" i="0" dirty="0">
                <a:solidFill>
                  <a:srgbClr val="111111"/>
                </a:solidFill>
                <a:effectLst/>
                <a:latin typeface="-apple-system"/>
              </a:rPr>
              <a:t>, een groep actieve burgers die de stad vormgeven. “We zijn geen consumenten,” zegt hij trots. “We zijn deel van de kringloop.”</a:t>
            </a:r>
          </a:p>
          <a:p>
            <a:pPr algn="l"/>
            <a:r>
              <a:rPr lang="nl-NL" b="0" i="0" dirty="0">
                <a:solidFill>
                  <a:srgbClr val="111111"/>
                </a:solidFill>
                <a:effectLst/>
                <a:latin typeface="-apple-system"/>
              </a:rPr>
              <a:t>En zo eindigt ons verhaal, met de circulaire stad als een levend organisme, gedreven door hoop en veerkracht. In haar straten horen we het gefluister van de toekomst, een toekomst waarin herstel en regeneratie hand in hand gaan. 🌱🌎✨</a:t>
            </a:r>
          </a:p>
          <a:p>
            <a:endParaRPr lang="nl-NL" dirty="0"/>
          </a:p>
        </p:txBody>
      </p:sp>
      <p:sp>
        <p:nvSpPr>
          <p:cNvPr id="4" name="Tijdelijke aanduiding voor dianummer 3"/>
          <p:cNvSpPr>
            <a:spLocks noGrp="1"/>
          </p:cNvSpPr>
          <p:nvPr>
            <p:ph type="sldNum" sz="quarter" idx="5"/>
          </p:nvPr>
        </p:nvSpPr>
        <p:spPr/>
        <p:txBody>
          <a:bodyPr/>
          <a:lstStyle/>
          <a:p>
            <a:fld id="{6B3D3905-80FA-4E6C-A6F6-A443929D722C}" type="slidenum">
              <a:rPr lang="nl-NL" smtClean="0"/>
              <a:t>14</a:t>
            </a:fld>
            <a:endParaRPr lang="nl-NL"/>
          </a:p>
        </p:txBody>
      </p:sp>
    </p:spTree>
    <p:extLst>
      <p:ext uri="{BB962C8B-B14F-4D97-AF65-F5344CB8AC3E}">
        <p14:creationId xmlns:p14="http://schemas.microsoft.com/office/powerpoint/2010/main" val="298570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a:solidFill>
                  <a:srgbClr val="202122"/>
                </a:solidFill>
                <a:effectLst/>
                <a:latin typeface="Arial" panose="020B0604020202020204" pitchFamily="34" charset="0"/>
              </a:rPr>
              <a:t>De </a:t>
            </a:r>
            <a:r>
              <a:rPr lang="nl-NL" b="1" i="0">
                <a:solidFill>
                  <a:srgbClr val="202122"/>
                </a:solidFill>
                <a:effectLst/>
                <a:latin typeface="Arial" panose="020B0604020202020204" pitchFamily="34" charset="0"/>
              </a:rPr>
              <a:t>geschiedenis van de Aarde</a:t>
            </a:r>
            <a:r>
              <a:rPr lang="nl-NL" b="0" i="0">
                <a:solidFill>
                  <a:srgbClr val="202122"/>
                </a:solidFill>
                <a:effectLst/>
                <a:latin typeface="Arial" panose="020B0604020202020204" pitchFamily="34" charset="0"/>
              </a:rPr>
              <a:t> schetst het ontstaan en de ontwikkeling van de </a:t>
            </a:r>
            <a:r>
              <a:rPr lang="nl-NL" b="0" i="0" u="none" strike="noStrike">
                <a:solidFill>
                  <a:srgbClr val="0645AD"/>
                </a:solidFill>
                <a:effectLst/>
                <a:latin typeface="Arial" panose="020B0604020202020204" pitchFamily="34" charset="0"/>
                <a:hlinkClick r:id="rId3" tooltip="Planeet"/>
              </a:rPr>
              <a:t>planeet</a:t>
            </a:r>
            <a:r>
              <a:rPr lang="nl-NL" b="0" i="0">
                <a:solidFill>
                  <a:srgbClr val="202122"/>
                </a:solidFill>
                <a:effectLst/>
                <a:latin typeface="Arial" panose="020B0604020202020204" pitchFamily="34" charset="0"/>
              </a:rPr>
              <a:t> waarop de </a:t>
            </a:r>
            <a:r>
              <a:rPr lang="nl-NL" b="0" i="0" u="none" strike="noStrike">
                <a:solidFill>
                  <a:srgbClr val="0645AD"/>
                </a:solidFill>
                <a:effectLst/>
                <a:latin typeface="Arial" panose="020B0604020202020204" pitchFamily="34" charset="0"/>
                <a:hlinkClick r:id="rId4" tooltip="Mensheid"/>
              </a:rPr>
              <a:t>mensheid</a:t>
            </a:r>
            <a:r>
              <a:rPr lang="nl-NL" b="0" i="0">
                <a:solidFill>
                  <a:srgbClr val="202122"/>
                </a:solidFill>
                <a:effectLst/>
                <a:latin typeface="Arial" panose="020B0604020202020204" pitchFamily="34" charset="0"/>
              </a:rPr>
              <a:t> leeft. Volgens gangbare wetenschappelijke inzichten is de </a:t>
            </a:r>
            <a:r>
              <a:rPr lang="nl-NL" b="0" i="0" u="none" strike="noStrike">
                <a:solidFill>
                  <a:srgbClr val="0645AD"/>
                </a:solidFill>
                <a:effectLst/>
                <a:latin typeface="Arial" panose="020B0604020202020204" pitchFamily="34" charset="0"/>
                <a:hlinkClick r:id="rId5" tooltip="Aarde (planeet)"/>
              </a:rPr>
              <a:t>Aarde</a:t>
            </a:r>
            <a:r>
              <a:rPr lang="nl-NL" b="0" i="0">
                <a:solidFill>
                  <a:srgbClr val="202122"/>
                </a:solidFill>
                <a:effectLst/>
                <a:latin typeface="Arial" panose="020B0604020202020204" pitchFamily="34" charset="0"/>
              </a:rPr>
              <a:t> ongeveer 4,56 miljard jaar (4,56·10</a:t>
            </a:r>
            <a:r>
              <a:rPr lang="nl-NL" b="0" i="0" baseline="30000">
                <a:solidFill>
                  <a:srgbClr val="202122"/>
                </a:solidFill>
                <a:effectLst/>
                <a:latin typeface="Arial" panose="020B0604020202020204" pitchFamily="34" charset="0"/>
              </a:rPr>
              <a:t>9</a:t>
            </a:r>
            <a:r>
              <a:rPr lang="nl-NL" b="0" i="0">
                <a:solidFill>
                  <a:srgbClr val="202122"/>
                </a:solidFill>
                <a:effectLst/>
                <a:latin typeface="Arial" panose="020B0604020202020204" pitchFamily="34" charset="0"/>
              </a:rPr>
              <a:t> jaar = 4.560.000.000 jaar)</a:t>
            </a:r>
          </a:p>
          <a:p>
            <a:endParaRPr lang="nl-NL" b="0" i="0">
              <a:solidFill>
                <a:srgbClr val="202122"/>
              </a:solidFill>
              <a:effectLst/>
              <a:latin typeface="Arial" panose="020B0604020202020204" pitchFamily="34" charset="0"/>
            </a:endParaRPr>
          </a:p>
          <a:p>
            <a:endParaRPr lang="nl-NL" b="0" i="0">
              <a:solidFill>
                <a:srgbClr val="202122"/>
              </a:solidFill>
              <a:effectLst/>
              <a:latin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C934005A-73D9-43B4-B91F-9B91ABDD3D72}" type="slidenum">
              <a:rPr lang="nl-NL" smtClean="0"/>
              <a:t>20</a:t>
            </a:fld>
            <a:endParaRPr lang="nl-NL"/>
          </a:p>
        </p:txBody>
      </p:sp>
    </p:spTree>
    <p:extLst>
      <p:ext uri="{BB962C8B-B14F-4D97-AF65-F5344CB8AC3E}">
        <p14:creationId xmlns:p14="http://schemas.microsoft.com/office/powerpoint/2010/main" val="1020120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02124"/>
                </a:solidFill>
                <a:effectLst/>
                <a:latin typeface="Google Sans"/>
              </a:rPr>
              <a:t>'De nieuwe Wildernis' werd gefilmd </a:t>
            </a:r>
            <a:r>
              <a:rPr lang="nl-NL" b="0" i="0" dirty="0">
                <a:solidFill>
                  <a:srgbClr val="040C28"/>
                </a:solidFill>
                <a:effectLst/>
                <a:latin typeface="Google Sans"/>
              </a:rPr>
              <a:t>in het nieuwe natuurgebied Oostvaardersplassen in Flevoland</a:t>
            </a:r>
            <a:endParaRPr lang="nl-NL" dirty="0"/>
          </a:p>
        </p:txBody>
      </p:sp>
      <p:sp>
        <p:nvSpPr>
          <p:cNvPr id="4" name="Tijdelijke aanduiding voor dianummer 3"/>
          <p:cNvSpPr>
            <a:spLocks noGrp="1"/>
          </p:cNvSpPr>
          <p:nvPr>
            <p:ph type="sldNum" sz="quarter" idx="5"/>
          </p:nvPr>
        </p:nvSpPr>
        <p:spPr/>
        <p:txBody>
          <a:bodyPr/>
          <a:lstStyle/>
          <a:p>
            <a:fld id="{6B3D3905-80FA-4E6C-A6F6-A443929D722C}" type="slidenum">
              <a:rPr lang="nl-NL" smtClean="0"/>
              <a:t>22</a:t>
            </a:fld>
            <a:endParaRPr lang="nl-NL"/>
          </a:p>
        </p:txBody>
      </p:sp>
    </p:spTree>
    <p:extLst>
      <p:ext uri="{BB962C8B-B14F-4D97-AF65-F5344CB8AC3E}">
        <p14:creationId xmlns:p14="http://schemas.microsoft.com/office/powerpoint/2010/main" val="395940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934005A-73D9-43B4-B91F-9B91ABDD3D72}" type="slidenum">
              <a:rPr lang="nl-NL" smtClean="0"/>
              <a:t>24</a:t>
            </a:fld>
            <a:endParaRPr lang="nl-NL"/>
          </a:p>
        </p:txBody>
      </p:sp>
    </p:spTree>
    <p:extLst>
      <p:ext uri="{BB962C8B-B14F-4D97-AF65-F5344CB8AC3E}">
        <p14:creationId xmlns:p14="http://schemas.microsoft.com/office/powerpoint/2010/main" val="885827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28.02.2024</a:t>
            </a:fld>
            <a:endParaRPr lang="de-DE"/>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139391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4CD814C8-F66B-4915-9FEC-D62A1DED085F}" type="slidenum">
              <a:rPr lang="de-DE" smtClean="0"/>
              <a:t>‹nr.›</a:t>
            </a:fld>
            <a:endParaRPr lang="de-DE"/>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55144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78845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71773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1202194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492793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35513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130781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789762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910141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28.02.2024</a:t>
            </a:fld>
            <a:endParaRPr lang="de-DE"/>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11960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53885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28.02.2024</a:t>
            </a:fld>
            <a:endParaRPr lang="de-DE"/>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536561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de-DE"/>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A953BDC-9EAE-49FE-9892-958C9F845175}" type="datetimeFigureOut">
              <a:rPr lang="de-DE" smtClean="0"/>
              <a:t>28.02.2024</a:t>
            </a:fld>
            <a:endParaRPr lang="de-DE"/>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507305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749955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347445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467711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de-DE"/>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4CD814C8-F66B-4915-9FEC-D62A1DED085F}" type="slidenum">
              <a:rPr lang="de-DE" smtClean="0"/>
              <a:t>‹nr.›</a:t>
            </a:fld>
            <a:endParaRPr lang="de-DE"/>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4922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28.02.2024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360292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28.02.2024</a:t>
            </a:fld>
            <a:endParaRPr lang="de-DE"/>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803995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28.02.2024</a:t>
            </a:fld>
            <a:endParaRPr lang="de-DE"/>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3777467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A953BDC-9EAE-49FE-9892-958C9F845175}" type="datetimeFigureOut">
              <a:rPr lang="de-DE" smtClean="0"/>
              <a:t>28.02.2024</a:t>
            </a:fld>
            <a:endParaRPr lang="de-DE"/>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de-DE"/>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781173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de-DE"/>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A953BDC-9EAE-49FE-9892-958C9F845175}" type="datetimeFigureOut">
              <a:rPr lang="de-DE" smtClean="0"/>
              <a:t>28.02.2024</a:t>
            </a:fld>
            <a:endParaRPr lang="de-DE"/>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764180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696458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28.02.2024</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926923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C9F709F3-81CC-4F8E-8542-7CD3EA128C5E}" type="datetimeFigureOut">
              <a:rPr lang="nl-NL" smtClean="0"/>
              <a:t>1-3-2024</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C709A1B0-6768-47C7-8E14-570385D6950E}" type="slidenum">
              <a:rPr lang="nl-NL" smtClean="0"/>
              <a:t>‹nr.›</a:t>
            </a:fld>
            <a:endParaRPr lang="nl-NL"/>
          </a:p>
        </p:txBody>
      </p:sp>
    </p:spTree>
    <p:extLst>
      <p:ext uri="{BB962C8B-B14F-4D97-AF65-F5344CB8AC3E}">
        <p14:creationId xmlns:p14="http://schemas.microsoft.com/office/powerpoint/2010/main" val="23183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4CD814C8-F66B-4915-9FEC-D62A1DED085F}" type="slidenum">
              <a:rPr lang="de-DE" smtClean="0"/>
              <a:t>‹nr.›</a:t>
            </a:fld>
            <a:endParaRPr lang="de-DE"/>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de-DE"/>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A953BDC-9EAE-49FE-9892-958C9F845175}" type="datetimeFigureOut">
              <a:rPr lang="de-DE" smtClean="0"/>
              <a:t>28.02.2024</a:t>
            </a:fld>
            <a:endParaRPr lang="de-DE"/>
          </a:p>
        </p:txBody>
      </p:sp>
    </p:spTree>
    <p:extLst>
      <p:ext uri="{BB962C8B-B14F-4D97-AF65-F5344CB8AC3E}">
        <p14:creationId xmlns:p14="http://schemas.microsoft.com/office/powerpoint/2010/main" val="102164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06965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66489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994203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CD814C8-F66B-4915-9FEC-D62A1DED085F}" type="slidenum">
              <a:rPr lang="de-DE" smtClean="0"/>
              <a:t>‹nr.›</a:t>
            </a:fld>
            <a:endParaRPr lang="de-DE"/>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141205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de-DE"/>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4CD814C8-F66B-4915-9FEC-D62A1DED085F}" type="slidenum">
              <a:rPr lang="de-DE" smtClean="0"/>
              <a:t>‹nr.›</a:t>
            </a:fld>
            <a:endParaRPr lang="de-DE"/>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5622003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CA953BDC-9EAE-49FE-9892-958C9F845175}" type="datetimeFigureOut">
              <a:rPr lang="de-DE" smtClean="0"/>
              <a:t>28.02.2024</a:t>
            </a:fld>
            <a:endParaRPr lang="de-DE"/>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de-DE"/>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4CD814C8-F66B-4915-9FEC-D62A1DED085F}" type="slidenum">
              <a:rPr lang="de-DE" smtClean="0"/>
              <a:t>‹nr.›</a:t>
            </a:fld>
            <a:endParaRPr lang="de-DE"/>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6211204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ideo" Target="https://www.youtube.com/embed/9pL9P_e44SM?feature=oembed" TargetMode="Externa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ideo" Target="https://www.youtube.com/embed/iRqomdtT8g0?feature=oembed" TargetMode="Externa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Z6o9fBARNko?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io9-MkX7nqo?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ysa5OBhXz-Q&amp;t=2s"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5.xml"/><Relationship Id="rId1" Type="http://schemas.openxmlformats.org/officeDocument/2006/relationships/video" Target="https://www.youtube.com/embed/gINMKXICXQM?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6g0AYbEoOGk?feature=oembed" TargetMode="Externa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cs typeface="Calibri Light"/>
              </a:rPr>
              <a:t>De stad van de </a:t>
            </a:r>
            <a:r>
              <a:rPr lang="de-DE" dirty="0" err="1">
                <a:cs typeface="Calibri Light"/>
              </a:rPr>
              <a:t>Toekomst</a:t>
            </a:r>
            <a:br>
              <a:rPr lang="de-DE" dirty="0">
                <a:cs typeface="Calibri Light"/>
              </a:rPr>
            </a:br>
            <a:r>
              <a:rPr lang="de-DE" sz="4000" dirty="0" err="1">
                <a:cs typeface="Calibri Light"/>
              </a:rPr>
              <a:t>Circulaire</a:t>
            </a:r>
            <a:r>
              <a:rPr lang="de-DE" sz="4000" dirty="0">
                <a:cs typeface="Calibri Light"/>
              </a:rPr>
              <a:t> </a:t>
            </a:r>
            <a:r>
              <a:rPr lang="de-DE" sz="4000" dirty="0" err="1">
                <a:cs typeface="Calibri Light"/>
              </a:rPr>
              <a:t>economie</a:t>
            </a:r>
            <a:endParaRPr lang="de-DE" dirty="0"/>
          </a:p>
        </p:txBody>
      </p:sp>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inhoud 9">
            <a:extLst>
              <a:ext uri="{FF2B5EF4-FFF2-40B4-BE49-F238E27FC236}">
                <a16:creationId xmlns:a16="http://schemas.microsoft.com/office/drawing/2014/main" id="{6BC80BA4-BF3B-9D7B-693F-4247A2564669}"/>
              </a:ext>
            </a:extLst>
          </p:cNvPr>
          <p:cNvPicPr>
            <a:picLocks noGrp="1" noChangeAspect="1"/>
          </p:cNvPicPr>
          <p:nvPr>
            <p:ph idx="1"/>
          </p:nvPr>
        </p:nvPicPr>
        <p:blipFill rotWithShape="1">
          <a:blip r:embed="rId2"/>
          <a:srcRect l="59885" t="19396" r="12385" b="14036"/>
          <a:stretch/>
        </p:blipFill>
        <p:spPr>
          <a:xfrm>
            <a:off x="1227574" y="142099"/>
            <a:ext cx="9736852" cy="6573802"/>
          </a:xfrm>
        </p:spPr>
      </p:pic>
    </p:spTree>
    <p:extLst>
      <p:ext uri="{BB962C8B-B14F-4D97-AF65-F5344CB8AC3E}">
        <p14:creationId xmlns:p14="http://schemas.microsoft.com/office/powerpoint/2010/main" val="696271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3932237" cy="919908"/>
          </a:xfrm>
        </p:spPr>
        <p:txBody>
          <a:bodyPr/>
          <a:lstStyle/>
          <a:p>
            <a:r>
              <a:rPr lang="nl-NL" dirty="0"/>
              <a:t>Efficiënte </a:t>
            </a:r>
            <a:r>
              <a:rPr lang="nl-NL" dirty="0" err="1"/>
              <a:t>stadshub</a:t>
            </a:r>
            <a:endParaRPr lang="nl-NL" dirty="0"/>
          </a:p>
        </p:txBody>
      </p:sp>
      <p:pic>
        <p:nvPicPr>
          <p:cNvPr id="6" name="Tijdelijke aanduiding voor inhoud 5">
            <a:extLst>
              <a:ext uri="{FF2B5EF4-FFF2-40B4-BE49-F238E27FC236}">
                <a16:creationId xmlns:a16="http://schemas.microsoft.com/office/drawing/2014/main" id="{EBBD24D3-F63F-D6B6-228D-B85DB1FDD75A}"/>
              </a:ext>
            </a:extLst>
          </p:cNvPr>
          <p:cNvPicPr>
            <a:picLocks noGrp="1" noChangeAspect="1"/>
          </p:cNvPicPr>
          <p:nvPr>
            <p:ph idx="1"/>
          </p:nvPr>
        </p:nvPicPr>
        <p:blipFill rotWithShape="1">
          <a:blip r:embed="rId3"/>
          <a:srcRect l="49179" t="50287" r="39933" b="7358"/>
          <a:stretch/>
        </p:blipFill>
        <p:spPr>
          <a:xfrm>
            <a:off x="6096000" y="909000"/>
            <a:ext cx="4822591" cy="5040000"/>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614821"/>
            <a:ext cx="3932237" cy="4254167"/>
          </a:xfrm>
        </p:spPr>
        <p:txBody>
          <a:bodyPr/>
          <a:lstStyle/>
          <a:p>
            <a:pPr marL="342900" indent="-342900">
              <a:buFont typeface="+mj-lt"/>
              <a:buAutoNum type="arabicPeriod"/>
            </a:pPr>
            <a:r>
              <a:rPr lang="nl-NL" dirty="0"/>
              <a:t>Nederland keert zich tegen EU en </a:t>
            </a:r>
            <a:r>
              <a:rPr lang="nl-NL" dirty="0" err="1"/>
              <a:t>SDG’s</a:t>
            </a:r>
            <a:endParaRPr lang="nl-NL" dirty="0"/>
          </a:p>
          <a:p>
            <a:pPr marL="342900" indent="-342900">
              <a:buFont typeface="+mj-lt"/>
              <a:buAutoNum type="arabicPeriod"/>
            </a:pPr>
            <a:r>
              <a:rPr lang="nl-NL" dirty="0"/>
              <a:t>Circulaire economie met gesloten kringlopen binnen de landsgrenzen</a:t>
            </a:r>
          </a:p>
          <a:p>
            <a:pPr marL="342900" indent="-342900">
              <a:buFont typeface="+mj-lt"/>
              <a:buAutoNum type="arabicPeriod"/>
            </a:pPr>
            <a:r>
              <a:rPr lang="nl-NL" dirty="0"/>
              <a:t>Bilaterale deals voor wat niet nationaal kan</a:t>
            </a:r>
          </a:p>
          <a:p>
            <a:pPr marL="342900" indent="-342900">
              <a:buFont typeface="+mj-lt"/>
              <a:buAutoNum type="arabicPeriod"/>
            </a:pPr>
            <a:r>
              <a:rPr lang="nl-NL" dirty="0"/>
              <a:t>Kennis over circulariteit als exportproduct</a:t>
            </a:r>
          </a:p>
          <a:p>
            <a:pPr marL="342900" indent="-342900">
              <a:buFont typeface="+mj-lt"/>
              <a:buAutoNum type="arabicPeriod"/>
            </a:pPr>
            <a:endParaRPr lang="nl-NL" dirty="0"/>
          </a:p>
          <a:p>
            <a:pPr marL="285750" indent="-285750">
              <a:buFontTx/>
              <a:buChar char="-"/>
            </a:pPr>
            <a:r>
              <a:rPr lang="nl-NL" dirty="0"/>
              <a:t>Werknemer krijgt meer zekerheid, maar profiteert verder niet</a:t>
            </a:r>
          </a:p>
          <a:p>
            <a:pPr marL="285750" indent="-285750">
              <a:buFontTx/>
              <a:buChar char="-"/>
            </a:pPr>
            <a:r>
              <a:rPr lang="nl-NL" dirty="0"/>
              <a:t>Informele economie gaat meetellen</a:t>
            </a:r>
          </a:p>
          <a:p>
            <a:pPr marL="285750" indent="-285750">
              <a:buFontTx/>
              <a:buChar char="-"/>
            </a:pPr>
            <a:r>
              <a:rPr lang="nl-NL" dirty="0"/>
              <a:t>Snel en lang de arbeidsmarkt op</a:t>
            </a:r>
          </a:p>
          <a:p>
            <a:endParaRPr lang="nl-NL" dirty="0"/>
          </a:p>
        </p:txBody>
      </p:sp>
      <p:sp>
        <p:nvSpPr>
          <p:cNvPr id="7" name="Tekstvak 6">
            <a:extLst>
              <a:ext uri="{FF2B5EF4-FFF2-40B4-BE49-F238E27FC236}">
                <a16:creationId xmlns:a16="http://schemas.microsoft.com/office/drawing/2014/main" id="{22A9BADE-CA70-E39A-4874-02DCA82DF0A0}"/>
              </a:ext>
            </a:extLst>
          </p:cNvPr>
          <p:cNvSpPr txBox="1"/>
          <p:nvPr/>
        </p:nvSpPr>
        <p:spPr>
          <a:xfrm>
            <a:off x="7543800" y="5868988"/>
            <a:ext cx="3660354" cy="523220"/>
          </a:xfrm>
          <a:prstGeom prst="rect">
            <a:avLst/>
          </a:prstGeom>
          <a:noFill/>
        </p:spPr>
        <p:txBody>
          <a:bodyPr wrap="square">
            <a:spAutoFit/>
          </a:bodyPr>
          <a:lstStyle/>
          <a:p>
            <a:r>
              <a:rPr lang="nl-NL" sz="1400" dirty="0"/>
              <a:t>Weinig vertrouwen en samenwerking tussen overheid, bedrijven en organisaties</a:t>
            </a:r>
          </a:p>
        </p:txBody>
      </p:sp>
      <p:sp>
        <p:nvSpPr>
          <p:cNvPr id="8" name="Tekstvak 7">
            <a:extLst>
              <a:ext uri="{FF2B5EF4-FFF2-40B4-BE49-F238E27FC236}">
                <a16:creationId xmlns:a16="http://schemas.microsoft.com/office/drawing/2014/main" id="{E04CD3C4-0AA3-92E2-32AE-C1BBADEB2940}"/>
              </a:ext>
            </a:extLst>
          </p:cNvPr>
          <p:cNvSpPr txBox="1"/>
          <p:nvPr/>
        </p:nvSpPr>
        <p:spPr>
          <a:xfrm>
            <a:off x="5176885" y="1091601"/>
            <a:ext cx="1838229" cy="523220"/>
          </a:xfrm>
          <a:prstGeom prst="rect">
            <a:avLst/>
          </a:prstGeom>
          <a:noFill/>
        </p:spPr>
        <p:txBody>
          <a:bodyPr wrap="square">
            <a:spAutoFit/>
          </a:bodyPr>
          <a:lstStyle/>
          <a:p>
            <a:r>
              <a:rPr lang="nl-NL" sz="1400" dirty="0"/>
              <a:t>Focus economische groei</a:t>
            </a:r>
          </a:p>
        </p:txBody>
      </p:sp>
    </p:spTree>
    <p:extLst>
      <p:ext uri="{BB962C8B-B14F-4D97-AF65-F5344CB8AC3E}">
        <p14:creationId xmlns:p14="http://schemas.microsoft.com/office/powerpoint/2010/main" val="757245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350082D2-459F-4B26-8599-35D8654C7FD0}"/>
              </a:ext>
            </a:extLst>
          </p:cNvPr>
          <p:cNvPicPr>
            <a:picLocks noGrp="1" noChangeAspect="1"/>
          </p:cNvPicPr>
          <p:nvPr>
            <p:ph idx="1"/>
          </p:nvPr>
        </p:nvPicPr>
        <p:blipFill rotWithShape="1">
          <a:blip r:embed="rId2"/>
          <a:srcRect l="59776" t="17136" r="11571" b="15718"/>
          <a:stretch/>
        </p:blipFill>
        <p:spPr>
          <a:xfrm>
            <a:off x="1192403" y="197085"/>
            <a:ext cx="9807193" cy="6463829"/>
          </a:xfrm>
        </p:spPr>
      </p:pic>
    </p:spTree>
    <p:extLst>
      <p:ext uri="{BB962C8B-B14F-4D97-AF65-F5344CB8AC3E}">
        <p14:creationId xmlns:p14="http://schemas.microsoft.com/office/powerpoint/2010/main" val="4168969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4261022" cy="908892"/>
          </a:xfrm>
        </p:spPr>
        <p:txBody>
          <a:bodyPr/>
          <a:lstStyle/>
          <a:p>
            <a:r>
              <a:rPr lang="nl-NL" dirty="0"/>
              <a:t>Betekenisgerichte community</a:t>
            </a:r>
          </a:p>
        </p:txBody>
      </p:sp>
      <p:pic>
        <p:nvPicPr>
          <p:cNvPr id="6" name="Tijdelijke aanduiding voor inhoud 5">
            <a:extLst>
              <a:ext uri="{FF2B5EF4-FFF2-40B4-BE49-F238E27FC236}">
                <a16:creationId xmlns:a16="http://schemas.microsoft.com/office/drawing/2014/main" id="{5F255F68-7EF2-A15F-84F1-0C8B94BE552A}"/>
              </a:ext>
            </a:extLst>
          </p:cNvPr>
          <p:cNvPicPr>
            <a:picLocks noGrp="1" noChangeAspect="1"/>
          </p:cNvPicPr>
          <p:nvPr>
            <p:ph idx="1"/>
          </p:nvPr>
        </p:nvPicPr>
        <p:blipFill rotWithShape="1">
          <a:blip r:embed="rId3"/>
          <a:srcRect l="58569" t="52060" r="30636" b="7806"/>
          <a:stretch/>
        </p:blipFill>
        <p:spPr>
          <a:xfrm>
            <a:off x="6361570" y="1041148"/>
            <a:ext cx="4781321" cy="4775704"/>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465243"/>
            <a:ext cx="3932237" cy="4403745"/>
          </a:xfrm>
        </p:spPr>
        <p:txBody>
          <a:bodyPr/>
          <a:lstStyle/>
          <a:p>
            <a:pPr marL="342900" indent="-342900">
              <a:buFont typeface="+mj-lt"/>
              <a:buAutoNum type="arabicPeriod"/>
            </a:pPr>
            <a:r>
              <a:rPr lang="nl-NL" dirty="0"/>
              <a:t>Een Benelux-samenwerking vanuit economisch belang</a:t>
            </a:r>
          </a:p>
          <a:p>
            <a:pPr marL="342900" indent="-342900">
              <a:buFont typeface="+mj-lt"/>
              <a:buAutoNum type="arabicPeriod"/>
            </a:pPr>
            <a:r>
              <a:rPr lang="nl-NL" dirty="0"/>
              <a:t>Overheid stimuleert circulaire economie</a:t>
            </a:r>
          </a:p>
          <a:p>
            <a:pPr marL="342900" indent="-342900">
              <a:buFont typeface="+mj-lt"/>
              <a:buAutoNum type="arabicPeriod"/>
            </a:pPr>
            <a:r>
              <a:rPr lang="nl-NL" dirty="0"/>
              <a:t>Welvaart stijgt nauwelijks, in tegenstelling tot welzijn</a:t>
            </a:r>
          </a:p>
          <a:p>
            <a:endParaRPr lang="nl-NL" dirty="0"/>
          </a:p>
          <a:p>
            <a:pPr marL="285750" indent="-285750">
              <a:buFontTx/>
              <a:buChar char="-"/>
            </a:pPr>
            <a:r>
              <a:rPr lang="nl-NL" dirty="0"/>
              <a:t>Werk moet betekenisvol zijn</a:t>
            </a:r>
          </a:p>
          <a:p>
            <a:pPr marL="285750" indent="-285750">
              <a:buFontTx/>
              <a:buChar char="-"/>
            </a:pPr>
            <a:r>
              <a:rPr lang="nl-NL" dirty="0"/>
              <a:t>‘Lang leve leren’ gericht op aanpassingsvermogen</a:t>
            </a:r>
          </a:p>
          <a:p>
            <a:pPr marL="285750" indent="-285750">
              <a:buFontTx/>
              <a:buChar char="-"/>
            </a:pPr>
            <a:r>
              <a:rPr lang="nl-NL" dirty="0"/>
              <a:t>Overheid regisseert vraag en aanbod van vaardigheden</a:t>
            </a:r>
          </a:p>
          <a:p>
            <a:pPr marL="285750" indent="-285750">
              <a:buFontTx/>
              <a:buChar char="-"/>
            </a:pPr>
            <a:r>
              <a:rPr lang="nl-NL"/>
              <a:t>Coaching </a:t>
            </a:r>
            <a:r>
              <a:rPr lang="nl-NL" dirty="0"/>
              <a:t>in onderwijs en bedrijfsleven</a:t>
            </a:r>
          </a:p>
          <a:p>
            <a:pPr marL="285750" indent="-285750">
              <a:buFontTx/>
              <a:buChar char="-"/>
            </a:pPr>
            <a:r>
              <a:rPr lang="nl-NL" dirty="0"/>
              <a:t>Lokale ecosystemen</a:t>
            </a:r>
          </a:p>
          <a:p>
            <a:endParaRPr lang="nl-NL" dirty="0"/>
          </a:p>
          <a:p>
            <a:endParaRPr lang="nl-NL" dirty="0"/>
          </a:p>
          <a:p>
            <a:endParaRPr lang="nl-NL" dirty="0"/>
          </a:p>
        </p:txBody>
      </p:sp>
      <p:sp>
        <p:nvSpPr>
          <p:cNvPr id="7" name="Tekstvak 6">
            <a:extLst>
              <a:ext uri="{FF2B5EF4-FFF2-40B4-BE49-F238E27FC236}">
                <a16:creationId xmlns:a16="http://schemas.microsoft.com/office/drawing/2014/main" id="{5AE0E962-4987-BBB2-E261-1386BA5AF395}"/>
              </a:ext>
            </a:extLst>
          </p:cNvPr>
          <p:cNvSpPr txBox="1"/>
          <p:nvPr/>
        </p:nvSpPr>
        <p:spPr>
          <a:xfrm>
            <a:off x="7543800" y="5868988"/>
            <a:ext cx="3660354" cy="523220"/>
          </a:xfrm>
          <a:prstGeom prst="rect">
            <a:avLst/>
          </a:prstGeom>
          <a:noFill/>
        </p:spPr>
        <p:txBody>
          <a:bodyPr wrap="square">
            <a:spAutoFit/>
          </a:bodyPr>
          <a:lstStyle/>
          <a:p>
            <a:r>
              <a:rPr lang="nl-NL" sz="1400" dirty="0"/>
              <a:t>Weinig vertrouwen en samenwerking tussen overheid, bedrijven en organisaties</a:t>
            </a:r>
          </a:p>
        </p:txBody>
      </p:sp>
      <p:sp>
        <p:nvSpPr>
          <p:cNvPr id="8" name="Tekstvak 7">
            <a:extLst>
              <a:ext uri="{FF2B5EF4-FFF2-40B4-BE49-F238E27FC236}">
                <a16:creationId xmlns:a16="http://schemas.microsoft.com/office/drawing/2014/main" id="{FE3C453D-FE70-096F-D3A0-0A77EAAB8FC3}"/>
              </a:ext>
            </a:extLst>
          </p:cNvPr>
          <p:cNvSpPr txBox="1"/>
          <p:nvPr/>
        </p:nvSpPr>
        <p:spPr>
          <a:xfrm>
            <a:off x="8752230" y="388426"/>
            <a:ext cx="3660354" cy="523220"/>
          </a:xfrm>
          <a:prstGeom prst="rect">
            <a:avLst/>
          </a:prstGeom>
          <a:noFill/>
        </p:spPr>
        <p:txBody>
          <a:bodyPr wrap="square">
            <a:spAutoFit/>
          </a:bodyPr>
          <a:lstStyle/>
          <a:p>
            <a:r>
              <a:rPr lang="nl-NL" sz="1400" dirty="0"/>
              <a:t>Focus op overheidsregulatie en brede welvaart</a:t>
            </a:r>
          </a:p>
        </p:txBody>
      </p:sp>
    </p:spTree>
    <p:extLst>
      <p:ext uri="{BB962C8B-B14F-4D97-AF65-F5344CB8AC3E}">
        <p14:creationId xmlns:p14="http://schemas.microsoft.com/office/powerpoint/2010/main" val="3883070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3D706E-45AB-C6EA-51F6-16498443A7A0}"/>
              </a:ext>
            </a:extLst>
          </p:cNvPr>
          <p:cNvSpPr>
            <a:spLocks noGrp="1"/>
          </p:cNvSpPr>
          <p:nvPr>
            <p:ph type="title"/>
          </p:nvPr>
        </p:nvSpPr>
        <p:spPr/>
        <p:txBody>
          <a:bodyPr/>
          <a:lstStyle/>
          <a:p>
            <a:r>
              <a:rPr lang="nl-NL" dirty="0"/>
              <a:t>De circulaire stad</a:t>
            </a:r>
          </a:p>
        </p:txBody>
      </p:sp>
      <p:sp>
        <p:nvSpPr>
          <p:cNvPr id="6" name="Tijdelijke aanduiding voor inhoud 5">
            <a:extLst>
              <a:ext uri="{FF2B5EF4-FFF2-40B4-BE49-F238E27FC236}">
                <a16:creationId xmlns:a16="http://schemas.microsoft.com/office/drawing/2014/main" id="{F8CCA8EF-EF1C-4A6F-A301-DFB288B99078}"/>
              </a:ext>
            </a:extLst>
          </p:cNvPr>
          <p:cNvSpPr>
            <a:spLocks noGrp="1"/>
          </p:cNvSpPr>
          <p:nvPr>
            <p:ph idx="1"/>
          </p:nvPr>
        </p:nvSpPr>
        <p:spPr/>
        <p:txBody>
          <a:bodyPr/>
          <a:lstStyle/>
          <a:p>
            <a:pPr marL="0" indent="0">
              <a:buNone/>
            </a:pPr>
            <a:endParaRPr lang="nl-NL" dirty="0"/>
          </a:p>
        </p:txBody>
      </p:sp>
    </p:spTree>
    <p:extLst>
      <p:ext uri="{BB962C8B-B14F-4D97-AF65-F5344CB8AC3E}">
        <p14:creationId xmlns:p14="http://schemas.microsoft.com/office/powerpoint/2010/main" val="1099594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BB4219-AFF8-A89F-470A-DF3ADB864F72}"/>
              </a:ext>
            </a:extLst>
          </p:cNvPr>
          <p:cNvSpPr>
            <a:spLocks noGrp="1"/>
          </p:cNvSpPr>
          <p:nvPr>
            <p:ph type="title"/>
          </p:nvPr>
        </p:nvSpPr>
        <p:spPr/>
        <p:txBody>
          <a:bodyPr/>
          <a:lstStyle/>
          <a:p>
            <a:r>
              <a:rPr lang="nl-NL" dirty="0"/>
              <a:t>De circulaire toekomst. </a:t>
            </a:r>
          </a:p>
        </p:txBody>
      </p:sp>
      <p:sp>
        <p:nvSpPr>
          <p:cNvPr id="3" name="Tijdelijke aanduiding voor tekst 2">
            <a:extLst>
              <a:ext uri="{FF2B5EF4-FFF2-40B4-BE49-F238E27FC236}">
                <a16:creationId xmlns:a16="http://schemas.microsoft.com/office/drawing/2014/main" id="{DEB5F63A-AE14-AB0D-BCA3-B9D9D8C9E7E6}"/>
              </a:ext>
            </a:extLst>
          </p:cNvPr>
          <p:cNvSpPr>
            <a:spLocks noGrp="1"/>
          </p:cNvSpPr>
          <p:nvPr>
            <p:ph type="body" sz="quarter" idx="13"/>
          </p:nvPr>
        </p:nvSpPr>
        <p:spPr/>
        <p:txBody>
          <a:bodyPr/>
          <a:lstStyle/>
          <a:p>
            <a:pPr marL="0" indent="0">
              <a:buNone/>
            </a:pPr>
            <a:r>
              <a:rPr lang="nl-NL" dirty="0"/>
              <a:t>De vier verschillende toekomst scenario’s benaderen allemaal op een andere manier het uitvoeren van arbeid, innovatie en onderwijs. </a:t>
            </a:r>
          </a:p>
          <a:p>
            <a:pPr marL="0" indent="0">
              <a:buNone/>
            </a:pPr>
            <a:endParaRPr lang="nl-NL" dirty="0"/>
          </a:p>
          <a:p>
            <a:pPr marL="0" indent="0">
              <a:buNone/>
            </a:pPr>
            <a:r>
              <a:rPr lang="nl-NL" dirty="0"/>
              <a:t>Ieder scenario heeft zijn eigen voordelen.</a:t>
            </a:r>
          </a:p>
          <a:p>
            <a:pPr marL="0" indent="0">
              <a:buNone/>
            </a:pPr>
            <a:endParaRPr lang="nl-NL" dirty="0"/>
          </a:p>
          <a:p>
            <a:pPr marL="0" indent="0">
              <a:buNone/>
            </a:pPr>
            <a:r>
              <a:rPr lang="nl-NL" dirty="0"/>
              <a:t>Maar voor een gezonde stad, een gezonde leefomgeving en een gezonde economie hebbe alle vier de verschillende toekomst scenario’s natuur nodig. </a:t>
            </a:r>
          </a:p>
          <a:p>
            <a:pPr marL="0" indent="0">
              <a:buNone/>
            </a:pPr>
            <a:endParaRPr lang="nl-NL" dirty="0"/>
          </a:p>
          <a:p>
            <a:pPr marL="0" indent="0">
              <a:buNone/>
            </a:pPr>
            <a:endParaRPr lang="nl-NL" dirty="0"/>
          </a:p>
          <a:p>
            <a:pPr marL="0" indent="0">
              <a:buNone/>
            </a:pPr>
            <a:endParaRPr lang="nl-NL" dirty="0"/>
          </a:p>
        </p:txBody>
      </p:sp>
      <p:sp>
        <p:nvSpPr>
          <p:cNvPr id="5" name="Tijdelijke aanduiding voor tekst 4">
            <a:extLst>
              <a:ext uri="{FF2B5EF4-FFF2-40B4-BE49-F238E27FC236}">
                <a16:creationId xmlns:a16="http://schemas.microsoft.com/office/drawing/2014/main" id="{7E32D26F-E840-E5BA-F3F8-976C97338D94}"/>
              </a:ext>
            </a:extLst>
          </p:cNvPr>
          <p:cNvSpPr>
            <a:spLocks noGrp="1"/>
          </p:cNvSpPr>
          <p:nvPr>
            <p:ph type="body" sz="quarter" idx="16"/>
          </p:nvPr>
        </p:nvSpPr>
        <p:spPr/>
        <p:txBody>
          <a:bodyPr/>
          <a:lstStyle/>
          <a:p>
            <a:r>
              <a:rPr lang="nl-NL" dirty="0"/>
              <a:t>Natuurlijk </a:t>
            </a:r>
            <a:r>
              <a:rPr lang="nl-NL" dirty="0" err="1"/>
              <a:t>capitaal</a:t>
            </a:r>
            <a:r>
              <a:rPr lang="nl-NL" dirty="0"/>
              <a:t>. </a:t>
            </a:r>
          </a:p>
        </p:txBody>
      </p:sp>
      <p:pic>
        <p:nvPicPr>
          <p:cNvPr id="10" name="Tijdelijke aanduiding voor afbeelding 9">
            <a:extLst>
              <a:ext uri="{FF2B5EF4-FFF2-40B4-BE49-F238E27FC236}">
                <a16:creationId xmlns:a16="http://schemas.microsoft.com/office/drawing/2014/main" id="{877250BE-08CB-477D-4FB0-D51AA9B26937}"/>
              </a:ext>
            </a:extLst>
          </p:cNvPr>
          <p:cNvPicPr>
            <a:picLocks noGrp="1" noChangeAspect="1"/>
          </p:cNvPicPr>
          <p:nvPr>
            <p:ph type="pic" sz="quarter" idx="14"/>
          </p:nvPr>
        </p:nvPicPr>
        <p:blipFill>
          <a:blip r:embed="rId2"/>
          <a:srcRect t="561" b="561"/>
          <a:stretch/>
        </p:blipFill>
        <p:spPr/>
      </p:pic>
      <p:pic>
        <p:nvPicPr>
          <p:cNvPr id="14" name="Afbeelding 13">
            <a:extLst>
              <a:ext uri="{FF2B5EF4-FFF2-40B4-BE49-F238E27FC236}">
                <a16:creationId xmlns:a16="http://schemas.microsoft.com/office/drawing/2014/main" id="{4BEEC25D-AC5D-1ED4-705E-5D307A7FC2A4}"/>
              </a:ext>
            </a:extLst>
          </p:cNvPr>
          <p:cNvPicPr>
            <a:picLocks noChangeAspect="1"/>
          </p:cNvPicPr>
          <p:nvPr/>
        </p:nvPicPr>
        <p:blipFill>
          <a:blip r:embed="rId3"/>
          <a:stretch>
            <a:fillRect/>
          </a:stretch>
        </p:blipFill>
        <p:spPr>
          <a:xfrm>
            <a:off x="371475" y="4899072"/>
            <a:ext cx="5547943" cy="1647730"/>
          </a:xfrm>
          <a:prstGeom prst="rect">
            <a:avLst/>
          </a:prstGeom>
        </p:spPr>
      </p:pic>
    </p:spTree>
    <p:extLst>
      <p:ext uri="{BB962C8B-B14F-4D97-AF65-F5344CB8AC3E}">
        <p14:creationId xmlns:p14="http://schemas.microsoft.com/office/powerpoint/2010/main" val="78451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7C02CB-0566-77D0-7AB0-6CF87EA8D124}"/>
              </a:ext>
            </a:extLst>
          </p:cNvPr>
          <p:cNvSpPr>
            <a:spLocks noGrp="1"/>
          </p:cNvSpPr>
          <p:nvPr>
            <p:ph type="title"/>
          </p:nvPr>
        </p:nvSpPr>
        <p:spPr/>
        <p:txBody>
          <a:bodyPr/>
          <a:lstStyle/>
          <a:p>
            <a:r>
              <a:rPr lang="nl-NL" dirty="0"/>
              <a:t>Wat is het verschil tussen duurzaam en natuur-positief?</a:t>
            </a:r>
          </a:p>
        </p:txBody>
      </p:sp>
      <p:sp>
        <p:nvSpPr>
          <p:cNvPr id="3" name="Tijdelijke aanduiding voor tekst 2">
            <a:extLst>
              <a:ext uri="{FF2B5EF4-FFF2-40B4-BE49-F238E27FC236}">
                <a16:creationId xmlns:a16="http://schemas.microsoft.com/office/drawing/2014/main" id="{4A028320-6712-0629-733B-5C37E08BBE42}"/>
              </a:ext>
            </a:extLst>
          </p:cNvPr>
          <p:cNvSpPr>
            <a:spLocks noGrp="1"/>
          </p:cNvSpPr>
          <p:nvPr>
            <p:ph type="body" sz="quarter" idx="13"/>
          </p:nvPr>
        </p:nvSpPr>
        <p:spPr/>
        <p:txBody>
          <a:bodyPr/>
          <a:lstStyle/>
          <a:p>
            <a:pPr marL="0" indent="0">
              <a:buNone/>
            </a:pPr>
            <a:r>
              <a:rPr lang="nl-NL" dirty="0"/>
              <a:t>Duurzame strategie, betekent over het algemeen dat de strategie het geen impact heeft op zijn omgeving.</a:t>
            </a:r>
          </a:p>
          <a:p>
            <a:pPr marL="0" indent="0">
              <a:buNone/>
            </a:pPr>
            <a:endParaRPr lang="nl-NL" dirty="0"/>
          </a:p>
          <a:p>
            <a:pPr marL="0" indent="0">
              <a:buNone/>
            </a:pPr>
            <a:r>
              <a:rPr lang="nl-NL" dirty="0"/>
              <a:t>Natuur-positief, betekent dat de strategie bijdraagt aan herstel</a:t>
            </a:r>
          </a:p>
          <a:p>
            <a:pPr marL="0" indent="0">
              <a:buNone/>
            </a:pPr>
            <a:endParaRPr lang="nl-NL" dirty="0"/>
          </a:p>
          <a:p>
            <a:pPr marL="0" indent="0">
              <a:buNone/>
            </a:pPr>
            <a:endParaRPr lang="nl-NL" dirty="0"/>
          </a:p>
        </p:txBody>
      </p:sp>
      <p:pic>
        <p:nvPicPr>
          <p:cNvPr id="7" name="Tijdelijke aanduiding voor afbeelding 6">
            <a:extLst>
              <a:ext uri="{FF2B5EF4-FFF2-40B4-BE49-F238E27FC236}">
                <a16:creationId xmlns:a16="http://schemas.microsoft.com/office/drawing/2014/main" id="{BE9CB8CC-C493-DBBE-F30E-1B64BC8D5FC0}"/>
              </a:ext>
            </a:extLst>
          </p:cNvPr>
          <p:cNvPicPr>
            <a:picLocks noGrp="1" noChangeAspect="1"/>
          </p:cNvPicPr>
          <p:nvPr>
            <p:ph type="pic" sz="quarter" idx="14"/>
          </p:nvPr>
        </p:nvPicPr>
        <p:blipFill>
          <a:blip r:embed="rId2"/>
          <a:srcRect t="540" b="540"/>
          <a:stretch/>
        </p:blipFill>
        <p:spPr/>
      </p:pic>
      <p:sp>
        <p:nvSpPr>
          <p:cNvPr id="5" name="Tijdelijke aanduiding voor tekst 4">
            <a:extLst>
              <a:ext uri="{FF2B5EF4-FFF2-40B4-BE49-F238E27FC236}">
                <a16:creationId xmlns:a16="http://schemas.microsoft.com/office/drawing/2014/main" id="{EE26508D-27B7-C930-BDAE-0226039AB4A1}"/>
              </a:ext>
            </a:extLst>
          </p:cNvPr>
          <p:cNvSpPr>
            <a:spLocks noGrp="1"/>
          </p:cNvSpPr>
          <p:nvPr>
            <p:ph type="body" sz="quarter" idx="16"/>
          </p:nvPr>
        </p:nvSpPr>
        <p:spPr/>
        <p:txBody>
          <a:bodyPr/>
          <a:lstStyle/>
          <a:p>
            <a:r>
              <a:rPr lang="nl-NL" dirty="0"/>
              <a:t>AR</a:t>
            </a:r>
            <a:r>
              <a:rPr lang="nl-NL" baseline="30000" dirty="0"/>
              <a:t>3</a:t>
            </a:r>
            <a:r>
              <a:rPr lang="nl-NL" dirty="0"/>
              <a:t>T Framework; </a:t>
            </a:r>
            <a:r>
              <a:rPr lang="nl-NL" dirty="0" err="1"/>
              <a:t>Avoid</a:t>
            </a:r>
            <a:r>
              <a:rPr lang="nl-NL" dirty="0"/>
              <a:t>, </a:t>
            </a:r>
            <a:r>
              <a:rPr lang="nl-NL" dirty="0" err="1"/>
              <a:t>reduce</a:t>
            </a:r>
            <a:r>
              <a:rPr lang="nl-NL" dirty="0"/>
              <a:t> </a:t>
            </a:r>
            <a:r>
              <a:rPr lang="nl-NL" dirty="0" err="1"/>
              <a:t>Restore</a:t>
            </a:r>
            <a:r>
              <a:rPr lang="nl-NL" dirty="0"/>
              <a:t> en </a:t>
            </a:r>
            <a:r>
              <a:rPr lang="nl-NL" dirty="0" err="1"/>
              <a:t>regenerate</a:t>
            </a:r>
            <a:r>
              <a:rPr lang="nl-NL" dirty="0"/>
              <a:t>. </a:t>
            </a:r>
          </a:p>
        </p:txBody>
      </p:sp>
    </p:spTree>
    <p:extLst>
      <p:ext uri="{BB962C8B-B14F-4D97-AF65-F5344CB8AC3E}">
        <p14:creationId xmlns:p14="http://schemas.microsoft.com/office/powerpoint/2010/main" val="360935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1CE53B2-1A05-0BF4-E5FB-335E5480249C}"/>
              </a:ext>
            </a:extLst>
          </p:cNvPr>
          <p:cNvSpPr>
            <a:spLocks noGrp="1"/>
          </p:cNvSpPr>
          <p:nvPr>
            <p:ph type="title"/>
          </p:nvPr>
        </p:nvSpPr>
        <p:spPr>
          <a:xfrm>
            <a:off x="371476" y="296863"/>
            <a:ext cx="10260000" cy="1160403"/>
          </a:xfrm>
        </p:spPr>
        <p:txBody>
          <a:bodyPr/>
          <a:lstStyle/>
          <a:p>
            <a:r>
              <a:rPr lang="en-US" dirty="0"/>
              <a:t>AR</a:t>
            </a:r>
            <a:r>
              <a:rPr lang="en-US" baseline="30000" dirty="0"/>
              <a:t>3</a:t>
            </a:r>
            <a:r>
              <a:rPr lang="en-US" dirty="0"/>
              <a:t>T framework</a:t>
            </a:r>
          </a:p>
        </p:txBody>
      </p:sp>
      <p:pic>
        <p:nvPicPr>
          <p:cNvPr id="7" name="Tijdelijke aanduiding voor afbeelding 6">
            <a:extLst>
              <a:ext uri="{FF2B5EF4-FFF2-40B4-BE49-F238E27FC236}">
                <a16:creationId xmlns:a16="http://schemas.microsoft.com/office/drawing/2014/main" id="{2C7D41CE-79B5-3987-233E-60A9AFF15ECC}"/>
              </a:ext>
            </a:extLst>
          </p:cNvPr>
          <p:cNvPicPr>
            <a:picLocks noGrp="1" noChangeAspect="1"/>
          </p:cNvPicPr>
          <p:nvPr>
            <p:ph idx="1"/>
          </p:nvPr>
        </p:nvPicPr>
        <p:blipFill>
          <a:blip r:embed="rId2"/>
          <a:stretch/>
        </p:blipFill>
        <p:spPr>
          <a:xfrm>
            <a:off x="1073728" y="1709738"/>
            <a:ext cx="10044544" cy="4419599"/>
          </a:xfrm>
          <a:noFill/>
        </p:spPr>
      </p:pic>
      <p:sp>
        <p:nvSpPr>
          <p:cNvPr id="8" name="Ovaal 7">
            <a:extLst>
              <a:ext uri="{FF2B5EF4-FFF2-40B4-BE49-F238E27FC236}">
                <a16:creationId xmlns:a16="http://schemas.microsoft.com/office/drawing/2014/main" id="{70CE7476-866F-57AF-6950-75CCD9881BD1}"/>
              </a:ext>
            </a:extLst>
          </p:cNvPr>
          <p:cNvSpPr/>
          <p:nvPr/>
        </p:nvSpPr>
        <p:spPr>
          <a:xfrm>
            <a:off x="7737231" y="4376064"/>
            <a:ext cx="4031672" cy="200574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781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5DD05-F25F-92B4-1D51-C0FAE1495EA5}"/>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047FE52C-3FB7-1321-082E-E9E9616F00BB}"/>
              </a:ext>
            </a:extLst>
          </p:cNvPr>
          <p:cNvSpPr>
            <a:spLocks noGrp="1"/>
          </p:cNvSpPr>
          <p:nvPr>
            <p:ph type="ctrTitle"/>
          </p:nvPr>
        </p:nvSpPr>
        <p:spPr/>
        <p:txBody>
          <a:bodyPr/>
          <a:lstStyle/>
          <a:p>
            <a:r>
              <a:rPr lang="nl-NL" dirty="0"/>
              <a:t>De rol van technologie onze Next nature </a:t>
            </a:r>
          </a:p>
        </p:txBody>
      </p:sp>
    </p:spTree>
    <p:extLst>
      <p:ext uri="{BB962C8B-B14F-4D97-AF65-F5344CB8AC3E}">
        <p14:creationId xmlns:p14="http://schemas.microsoft.com/office/powerpoint/2010/main" val="2198895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CAC09EC2-A5FE-4FEB-BD76-58C40980F23E}"/>
              </a:ext>
            </a:extLst>
          </p:cNvPr>
          <p:cNvSpPr>
            <a:spLocks noGrp="1"/>
          </p:cNvSpPr>
          <p:nvPr>
            <p:ph type="subTitle" idx="1"/>
          </p:nvPr>
        </p:nvSpPr>
        <p:spPr/>
        <p:txBody>
          <a:bodyPr>
            <a:normAutofit/>
          </a:bodyPr>
          <a:lstStyle/>
          <a:p>
            <a:pPr marL="215900" indent="-215900">
              <a:buFont typeface="Wingdings" panose="020B0604020202020204" pitchFamily="34" charset="0"/>
              <a:buChar char="q"/>
            </a:pPr>
            <a:r>
              <a:rPr lang="nl-NL" sz="2000">
                <a:cs typeface="Arial"/>
              </a:rPr>
              <a:t>Je vormt een idee over de geschiedenis van de aarde en mensen</a:t>
            </a:r>
          </a:p>
          <a:p>
            <a:pPr marL="215900" indent="-215900">
              <a:buFont typeface="Wingdings" panose="020B0604020202020204" pitchFamily="34" charset="0"/>
              <a:buChar char="q"/>
            </a:pPr>
            <a:r>
              <a:rPr lang="nl-NL" sz="2000">
                <a:cs typeface="Arial"/>
              </a:rPr>
              <a:t>Je weet hoe er van natuur cultuur is gemaakt</a:t>
            </a:r>
          </a:p>
          <a:p>
            <a:pPr marL="215900" indent="-215900">
              <a:buFont typeface="Wingdings" panose="020B0604020202020204" pitchFamily="34" charset="0"/>
              <a:buChar char="q"/>
            </a:pPr>
            <a:r>
              <a:rPr lang="nl-NL" sz="2000">
                <a:cs typeface="Arial"/>
              </a:rPr>
              <a:t>Je begrijp en ben in staat het natuur en cultuur kwadrant toe te passen. </a:t>
            </a:r>
          </a:p>
          <a:p>
            <a:endParaRPr lang="nl-NL"/>
          </a:p>
        </p:txBody>
      </p:sp>
      <p:sp>
        <p:nvSpPr>
          <p:cNvPr id="5" name="Titel 4">
            <a:extLst>
              <a:ext uri="{FF2B5EF4-FFF2-40B4-BE49-F238E27FC236}">
                <a16:creationId xmlns:a16="http://schemas.microsoft.com/office/drawing/2014/main" id="{FB6BC983-3C32-436F-ABBA-8D052525BC90}"/>
              </a:ext>
            </a:extLst>
          </p:cNvPr>
          <p:cNvSpPr>
            <a:spLocks noGrp="1"/>
          </p:cNvSpPr>
          <p:nvPr>
            <p:ph type="ctrTitle"/>
          </p:nvPr>
        </p:nvSpPr>
        <p:spPr/>
        <p:txBody>
          <a:bodyPr/>
          <a:lstStyle/>
          <a:p>
            <a:r>
              <a:rPr lang="nl-NL" dirty="0"/>
              <a:t>Next nature deel I</a:t>
            </a:r>
          </a:p>
        </p:txBody>
      </p:sp>
    </p:spTree>
    <p:extLst>
      <p:ext uri="{BB962C8B-B14F-4D97-AF65-F5344CB8AC3E}">
        <p14:creationId xmlns:p14="http://schemas.microsoft.com/office/powerpoint/2010/main" val="361341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D02A68-A6B2-A823-687C-FBB30E9C20A9}"/>
              </a:ext>
            </a:extLst>
          </p:cNvPr>
          <p:cNvSpPr>
            <a:spLocks noGrp="1"/>
          </p:cNvSpPr>
          <p:nvPr>
            <p:ph type="title"/>
          </p:nvPr>
        </p:nvSpPr>
        <p:spPr/>
        <p:txBody>
          <a:bodyPr/>
          <a:lstStyle/>
          <a:p>
            <a:r>
              <a:rPr lang="nl-NL" dirty="0"/>
              <a:t>Periode overzicht</a:t>
            </a:r>
          </a:p>
        </p:txBody>
      </p:sp>
      <p:graphicFrame>
        <p:nvGraphicFramePr>
          <p:cNvPr id="4" name="Tabel 4">
            <a:extLst>
              <a:ext uri="{FF2B5EF4-FFF2-40B4-BE49-F238E27FC236}">
                <a16:creationId xmlns:a16="http://schemas.microsoft.com/office/drawing/2014/main" id="{E374E596-9E03-C415-CF0E-9500876CBAD5}"/>
              </a:ext>
            </a:extLst>
          </p:cNvPr>
          <p:cNvGraphicFramePr>
            <a:graphicFrameLocks noGrp="1"/>
          </p:cNvGraphicFramePr>
          <p:nvPr>
            <p:ph idx="1"/>
          </p:nvPr>
        </p:nvGraphicFramePr>
        <p:xfrm>
          <a:off x="115443" y="1017281"/>
          <a:ext cx="11449050" cy="5488845"/>
        </p:xfrm>
        <a:graphic>
          <a:graphicData uri="http://schemas.openxmlformats.org/drawingml/2006/table">
            <a:tbl>
              <a:tblPr firstRow="1" bandRow="1">
                <a:tableStyleId>{5C22544A-7EE6-4342-B048-85BDC9FD1C3A}</a:tableStyleId>
              </a:tblPr>
              <a:tblGrid>
                <a:gridCol w="1173861">
                  <a:extLst>
                    <a:ext uri="{9D8B030D-6E8A-4147-A177-3AD203B41FA5}">
                      <a16:colId xmlns:a16="http://schemas.microsoft.com/office/drawing/2014/main" val="2228899291"/>
                    </a:ext>
                  </a:extLst>
                </a:gridCol>
                <a:gridCol w="6458839">
                  <a:extLst>
                    <a:ext uri="{9D8B030D-6E8A-4147-A177-3AD203B41FA5}">
                      <a16:colId xmlns:a16="http://schemas.microsoft.com/office/drawing/2014/main" val="3397261455"/>
                    </a:ext>
                  </a:extLst>
                </a:gridCol>
                <a:gridCol w="3816350">
                  <a:extLst>
                    <a:ext uri="{9D8B030D-6E8A-4147-A177-3AD203B41FA5}">
                      <a16:colId xmlns:a16="http://schemas.microsoft.com/office/drawing/2014/main" val="3827965063"/>
                    </a:ext>
                  </a:extLst>
                </a:gridCol>
              </a:tblGrid>
              <a:tr h="457689">
                <a:tc>
                  <a:txBody>
                    <a:bodyPr/>
                    <a:lstStyle/>
                    <a:p>
                      <a:r>
                        <a:rPr lang="nl-NL" dirty="0"/>
                        <a:t>Week</a:t>
                      </a:r>
                    </a:p>
                  </a:txBody>
                  <a:tcPr/>
                </a:tc>
                <a:tc>
                  <a:txBody>
                    <a:bodyPr/>
                    <a:lstStyle/>
                    <a:p>
                      <a:r>
                        <a:rPr lang="nl-NL" dirty="0"/>
                        <a:t>Thema</a:t>
                      </a:r>
                    </a:p>
                  </a:txBody>
                  <a:tcPr/>
                </a:tc>
                <a:tc>
                  <a:txBody>
                    <a:bodyPr/>
                    <a:lstStyle/>
                    <a:p>
                      <a:r>
                        <a:rPr lang="nl-NL" dirty="0"/>
                        <a:t>Extra</a:t>
                      </a:r>
                    </a:p>
                  </a:txBody>
                  <a:tcPr/>
                </a:tc>
                <a:extLst>
                  <a:ext uri="{0D108BD9-81ED-4DB2-BD59-A6C34878D82A}">
                    <a16:rowId xmlns:a16="http://schemas.microsoft.com/office/drawing/2014/main" val="3199916400"/>
                  </a:ext>
                </a:extLst>
              </a:tr>
              <a:tr h="457689">
                <a:tc>
                  <a:txBody>
                    <a:bodyPr/>
                    <a:lstStyle/>
                    <a:p>
                      <a:r>
                        <a:rPr lang="nl-NL" dirty="0"/>
                        <a:t>1</a:t>
                      </a:r>
                    </a:p>
                  </a:txBody>
                  <a:tcPr/>
                </a:tc>
                <a:tc>
                  <a:txBody>
                    <a:bodyPr/>
                    <a:lstStyle/>
                    <a:p>
                      <a:r>
                        <a:rPr lang="nl-NL" dirty="0"/>
                        <a:t>Maatschappelijke situatie &amp; uitdagingen van nu</a:t>
                      </a:r>
                    </a:p>
                  </a:txBody>
                  <a:tcPr/>
                </a:tc>
                <a:tc>
                  <a:txBody>
                    <a:bodyPr/>
                    <a:lstStyle/>
                    <a:p>
                      <a:endParaRPr lang="nl-NL" dirty="0"/>
                    </a:p>
                  </a:txBody>
                  <a:tcPr/>
                </a:tc>
                <a:extLst>
                  <a:ext uri="{0D108BD9-81ED-4DB2-BD59-A6C34878D82A}">
                    <a16:rowId xmlns:a16="http://schemas.microsoft.com/office/drawing/2014/main" val="2209768418"/>
                  </a:ext>
                </a:extLst>
              </a:tr>
              <a:tr h="457689">
                <a:tc>
                  <a:txBody>
                    <a:bodyPr/>
                    <a:lstStyle/>
                    <a:p>
                      <a:r>
                        <a:rPr lang="nl-NL" dirty="0"/>
                        <a:t>2</a:t>
                      </a:r>
                    </a:p>
                  </a:txBody>
                  <a:tcPr/>
                </a:tc>
                <a:tc>
                  <a:txBody>
                    <a:bodyPr/>
                    <a:lstStyle/>
                    <a:p>
                      <a:r>
                        <a:rPr lang="nl-NL" dirty="0"/>
                        <a:t>Maatschappelijke uitdagingen van de toekomst</a:t>
                      </a:r>
                    </a:p>
                  </a:txBody>
                  <a:tcPr/>
                </a:tc>
                <a:tc>
                  <a:txBody>
                    <a:bodyPr/>
                    <a:lstStyle/>
                    <a:p>
                      <a:endParaRPr lang="nl-NL" dirty="0"/>
                    </a:p>
                  </a:txBody>
                  <a:tcPr/>
                </a:tc>
                <a:extLst>
                  <a:ext uri="{0D108BD9-81ED-4DB2-BD59-A6C34878D82A}">
                    <a16:rowId xmlns:a16="http://schemas.microsoft.com/office/drawing/2014/main" val="1515899439"/>
                  </a:ext>
                </a:extLst>
              </a:tr>
              <a:tr h="457689">
                <a:tc>
                  <a:txBody>
                    <a:bodyPr/>
                    <a:lstStyle/>
                    <a:p>
                      <a:r>
                        <a:rPr lang="nl-NL"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Technologie en innovatie</a:t>
                      </a:r>
                    </a:p>
                  </a:txBody>
                  <a:tcPr/>
                </a:tc>
                <a:tc>
                  <a:txBody>
                    <a:bodyPr/>
                    <a:lstStyle/>
                    <a:p>
                      <a:endParaRPr lang="nl-NL"/>
                    </a:p>
                  </a:txBody>
                  <a:tcPr/>
                </a:tc>
                <a:extLst>
                  <a:ext uri="{0D108BD9-81ED-4DB2-BD59-A6C34878D82A}">
                    <a16:rowId xmlns:a16="http://schemas.microsoft.com/office/drawing/2014/main" val="281717776"/>
                  </a:ext>
                </a:extLst>
              </a:tr>
              <a:tr h="457689">
                <a:tc>
                  <a:txBody>
                    <a:bodyPr/>
                    <a:lstStyle/>
                    <a:p>
                      <a:r>
                        <a:rPr lang="nl-NL"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Circulair bouwen en logistiek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txBody>
                  <a:tcPr/>
                </a:tc>
                <a:extLst>
                  <a:ext uri="{0D108BD9-81ED-4DB2-BD59-A6C34878D82A}">
                    <a16:rowId xmlns:a16="http://schemas.microsoft.com/office/drawing/2014/main" val="1181670558"/>
                  </a:ext>
                </a:extLst>
              </a:tr>
              <a:tr h="457689">
                <a:tc>
                  <a:txBody>
                    <a:bodyPr/>
                    <a:lstStyle/>
                    <a:p>
                      <a:r>
                        <a:rPr lang="nl-NL"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Biomassa en voedsel</a:t>
                      </a:r>
                    </a:p>
                  </a:txBody>
                  <a:tcPr/>
                </a:tc>
                <a:tc>
                  <a:txBody>
                    <a:bodyPr/>
                    <a:lstStyle/>
                    <a:p>
                      <a:endParaRPr lang="nl-NL" dirty="0"/>
                    </a:p>
                  </a:txBody>
                  <a:tcPr/>
                </a:tc>
                <a:extLst>
                  <a:ext uri="{0D108BD9-81ED-4DB2-BD59-A6C34878D82A}">
                    <a16:rowId xmlns:a16="http://schemas.microsoft.com/office/drawing/2014/main" val="1185774046"/>
                  </a:ext>
                </a:extLst>
              </a:tr>
              <a:tr h="457689">
                <a:tc>
                  <a:txBody>
                    <a:bodyPr/>
                    <a:lstStyle/>
                    <a:p>
                      <a:r>
                        <a:rPr lang="nl-NL" dirty="0"/>
                        <a:t>6</a:t>
                      </a:r>
                    </a:p>
                  </a:txBody>
                  <a:tcPr/>
                </a:tc>
                <a:tc>
                  <a:txBody>
                    <a:bodyPr/>
                    <a:lstStyle/>
                    <a:p>
                      <a:r>
                        <a:rPr lang="nl-NL" dirty="0"/>
                        <a:t>De circulaire economie </a:t>
                      </a:r>
                      <a:br>
                        <a:rPr lang="nl-NL" dirty="0"/>
                      </a:br>
                      <a:r>
                        <a:rPr lang="nl-NL" i="1" dirty="0"/>
                        <a:t>Werken in een circulaire toekomst</a:t>
                      </a:r>
                    </a:p>
                  </a:txBody>
                  <a:tcPr/>
                </a:tc>
                <a:tc>
                  <a:txBody>
                    <a:bodyPr/>
                    <a:lstStyle/>
                    <a:p>
                      <a:endParaRPr lang="nl-NL"/>
                    </a:p>
                  </a:txBody>
                  <a:tcPr/>
                </a:tc>
                <a:extLst>
                  <a:ext uri="{0D108BD9-81ED-4DB2-BD59-A6C34878D82A}">
                    <a16:rowId xmlns:a16="http://schemas.microsoft.com/office/drawing/2014/main" val="720799209"/>
                  </a:ext>
                </a:extLst>
              </a:tr>
              <a:tr h="457689">
                <a:tc>
                  <a:txBody>
                    <a:bodyPr/>
                    <a:lstStyle/>
                    <a:p>
                      <a:r>
                        <a:rPr lang="nl-NL"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circulaire toekomst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Next nature of “back </a:t>
                      </a:r>
                      <a:r>
                        <a:rPr lang="nl-NL" i="1" dirty="0" err="1"/>
                        <a:t>to</a:t>
                      </a:r>
                      <a:r>
                        <a:rPr lang="nl-NL" i="1" dirty="0"/>
                        <a:t> basic”</a:t>
                      </a:r>
                    </a:p>
                  </a:txBody>
                  <a:tcPr/>
                </a:tc>
                <a:tc>
                  <a:txBody>
                    <a:bodyPr/>
                    <a:lstStyle/>
                    <a:p>
                      <a:endParaRPr lang="nl-NL"/>
                    </a:p>
                  </a:txBody>
                  <a:tcPr/>
                </a:tc>
                <a:extLst>
                  <a:ext uri="{0D108BD9-81ED-4DB2-BD59-A6C34878D82A}">
                    <a16:rowId xmlns:a16="http://schemas.microsoft.com/office/drawing/2014/main" val="3422884516"/>
                  </a:ext>
                </a:extLst>
              </a:tr>
              <a:tr h="457689">
                <a:tc>
                  <a:txBody>
                    <a:bodyPr/>
                    <a:lstStyle/>
                    <a:p>
                      <a:r>
                        <a:rPr lang="nl-NL" dirty="0"/>
                        <a:t>8</a:t>
                      </a:r>
                    </a:p>
                  </a:txBody>
                  <a:tcPr/>
                </a:tc>
                <a:tc>
                  <a:txBody>
                    <a:bodyPr/>
                    <a:lstStyle/>
                    <a:p>
                      <a:r>
                        <a:rPr lang="nl-NL" dirty="0"/>
                        <a:t>Product(en) inleveren &amp; Seminar </a:t>
                      </a:r>
                    </a:p>
                  </a:txBody>
                  <a:tcPr/>
                </a:tc>
                <a:tc>
                  <a:txBody>
                    <a:bodyPr/>
                    <a:lstStyle/>
                    <a:p>
                      <a:endParaRPr lang="nl-NL" dirty="0"/>
                    </a:p>
                  </a:txBody>
                  <a:tcPr/>
                </a:tc>
                <a:extLst>
                  <a:ext uri="{0D108BD9-81ED-4DB2-BD59-A6C34878D82A}">
                    <a16:rowId xmlns:a16="http://schemas.microsoft.com/office/drawing/2014/main" val="3310692204"/>
                  </a:ext>
                </a:extLst>
              </a:tr>
              <a:tr h="457689">
                <a:tc>
                  <a:txBody>
                    <a:bodyPr/>
                    <a:lstStyle/>
                    <a:p>
                      <a:r>
                        <a:rPr lang="nl-NL" dirty="0"/>
                        <a:t>9</a:t>
                      </a:r>
                    </a:p>
                  </a:txBody>
                  <a:tcPr/>
                </a:tc>
                <a:tc>
                  <a:txBody>
                    <a:bodyPr/>
                    <a:lstStyle/>
                    <a:p>
                      <a:r>
                        <a:rPr lang="nl-NL" dirty="0"/>
                        <a:t>Kennistoets</a:t>
                      </a:r>
                    </a:p>
                  </a:txBody>
                  <a:tcPr/>
                </a:tc>
                <a:tc>
                  <a:txBody>
                    <a:bodyPr/>
                    <a:lstStyle/>
                    <a:p>
                      <a:endParaRPr lang="nl-NL" dirty="0"/>
                    </a:p>
                  </a:txBody>
                  <a:tcPr/>
                </a:tc>
                <a:extLst>
                  <a:ext uri="{0D108BD9-81ED-4DB2-BD59-A6C34878D82A}">
                    <a16:rowId xmlns:a16="http://schemas.microsoft.com/office/drawing/2014/main" val="3803021527"/>
                  </a:ext>
                </a:extLst>
              </a:tr>
            </a:tbl>
          </a:graphicData>
        </a:graphic>
      </p:graphicFrame>
      <p:cxnSp>
        <p:nvCxnSpPr>
          <p:cNvPr id="6" name="Rechte verbindingslijn 5">
            <a:extLst>
              <a:ext uri="{FF2B5EF4-FFF2-40B4-BE49-F238E27FC236}">
                <a16:creationId xmlns:a16="http://schemas.microsoft.com/office/drawing/2014/main" id="{DF11710B-FF44-DB5E-7C37-3D9321F191F1}"/>
              </a:ext>
            </a:extLst>
          </p:cNvPr>
          <p:cNvCxnSpPr>
            <a:cxnSpLocks/>
          </p:cNvCxnSpPr>
          <p:nvPr/>
        </p:nvCxnSpPr>
        <p:spPr>
          <a:xfrm>
            <a:off x="26376" y="1912503"/>
            <a:ext cx="1156449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1343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5A06F5D5-3DE9-4235-B214-6796ED95F063}"/>
              </a:ext>
            </a:extLst>
          </p:cNvPr>
          <p:cNvSpPr>
            <a:spLocks noGrp="1"/>
          </p:cNvSpPr>
          <p:nvPr>
            <p:ph type="title"/>
          </p:nvPr>
        </p:nvSpPr>
        <p:spPr>
          <a:xfrm>
            <a:off x="371476" y="296863"/>
            <a:ext cx="5638799" cy="1160403"/>
          </a:xfrm>
        </p:spPr>
        <p:txBody>
          <a:bodyPr/>
          <a:lstStyle/>
          <a:p>
            <a:r>
              <a:rPr lang="nl-NL" sz="3200"/>
              <a:t>Leeftijd van de aarde vertaald naar een klok van 24 uur.</a:t>
            </a:r>
          </a:p>
        </p:txBody>
      </p:sp>
      <p:sp>
        <p:nvSpPr>
          <p:cNvPr id="73" name="Text Placeholder 2">
            <a:extLst>
              <a:ext uri="{FF2B5EF4-FFF2-40B4-BE49-F238E27FC236}">
                <a16:creationId xmlns:a16="http://schemas.microsoft.com/office/drawing/2014/main" id="{18C5E8A7-533E-4289-9266-4E1E3846DA53}"/>
              </a:ext>
            </a:extLst>
          </p:cNvPr>
          <p:cNvSpPr>
            <a:spLocks noGrp="1"/>
          </p:cNvSpPr>
          <p:nvPr>
            <p:ph type="body" sz="quarter" idx="13"/>
          </p:nvPr>
        </p:nvSpPr>
        <p:spPr>
          <a:xfrm>
            <a:off x="371475" y="1709738"/>
            <a:ext cx="5645150" cy="4419599"/>
          </a:xfrm>
        </p:spPr>
        <p:txBody>
          <a:bodyPr/>
          <a:lstStyle/>
          <a:p>
            <a:pPr marL="0" indent="0">
              <a:buNone/>
            </a:pPr>
            <a:endParaRPr lang="nl-NL"/>
          </a:p>
          <a:p>
            <a:pPr marL="0" indent="0">
              <a:buNone/>
            </a:pPr>
            <a:endParaRPr lang="nl-NL"/>
          </a:p>
          <a:p>
            <a:pPr marL="0" indent="0">
              <a:buNone/>
            </a:pPr>
            <a:r>
              <a:rPr lang="nl-NL"/>
              <a:t>00.00 – vorming aarde</a:t>
            </a:r>
          </a:p>
          <a:p>
            <a:pPr marL="0" indent="0">
              <a:buNone/>
            </a:pPr>
            <a:r>
              <a:rPr lang="nl-NL"/>
              <a:t>00.08 – vorming maan</a:t>
            </a:r>
          </a:p>
          <a:p>
            <a:pPr marL="0" indent="0">
              <a:buNone/>
            </a:pPr>
            <a:r>
              <a:rPr lang="nl-NL"/>
              <a:t>03:15 – eerste leven (3,5 miljard jaar geleden)</a:t>
            </a:r>
          </a:p>
          <a:p>
            <a:pPr marL="0" indent="0">
              <a:buNone/>
            </a:pPr>
            <a:r>
              <a:rPr lang="nl-NL"/>
              <a:t>05.30 – Eerste plantachtige </a:t>
            </a:r>
          </a:p>
          <a:p>
            <a:pPr marL="0" indent="0">
              <a:buNone/>
            </a:pPr>
            <a:r>
              <a:rPr lang="nl-NL"/>
              <a:t>12.00 – Eerste zuurstof in atmosfeer; ijstijd</a:t>
            </a:r>
          </a:p>
          <a:p>
            <a:pPr marL="0" indent="0">
              <a:buNone/>
            </a:pPr>
            <a:r>
              <a:rPr lang="nl-NL"/>
              <a:t>20.15 – ijstijd</a:t>
            </a:r>
          </a:p>
          <a:p>
            <a:pPr marL="0" indent="0">
              <a:buNone/>
            </a:pPr>
            <a:r>
              <a:rPr lang="nl-NL"/>
              <a:t>20.40 – ijstijd</a:t>
            </a:r>
          </a:p>
          <a:p>
            <a:pPr marL="0" indent="0">
              <a:buNone/>
            </a:pPr>
            <a:r>
              <a:rPr lang="nl-NL"/>
              <a:t>22:00 – eerste landdieren</a:t>
            </a:r>
          </a:p>
          <a:p>
            <a:pPr marL="0" indent="0">
              <a:buNone/>
            </a:pPr>
            <a:r>
              <a:rPr lang="nl-NL"/>
              <a:t>22:50 tot 23:40 – dinosauriërs </a:t>
            </a:r>
          </a:p>
          <a:p>
            <a:pPr marL="0" indent="0">
              <a:buNone/>
            </a:pPr>
            <a:r>
              <a:rPr lang="nl-NL" b="1"/>
              <a:t>23:59.40 – eerste mensen</a:t>
            </a:r>
          </a:p>
          <a:p>
            <a:pPr marL="0" indent="0">
              <a:buNone/>
            </a:pPr>
            <a:endParaRPr lang="nl-NL"/>
          </a:p>
        </p:txBody>
      </p:sp>
      <p:pic>
        <p:nvPicPr>
          <p:cNvPr id="1026" name="Picture 2">
            <a:extLst>
              <a:ext uri="{FF2B5EF4-FFF2-40B4-BE49-F238E27FC236}">
                <a16:creationId xmlns:a16="http://schemas.microsoft.com/office/drawing/2014/main" id="{92064EE2-75D8-48E6-8F7E-6E34879C5FD4}"/>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106" t="-1920" r="1" b="-14684"/>
          <a:stretch/>
        </p:blipFill>
        <p:spPr bwMode="auto">
          <a:xfrm>
            <a:off x="6096000" y="202018"/>
            <a:ext cx="6016613" cy="6858000"/>
          </a:xfrm>
          <a:prstGeom prst="rect">
            <a:avLst/>
          </a:prstGeom>
          <a:solidFill>
            <a:srgbClr val="FFFFFF"/>
          </a:solidFill>
        </p:spPr>
      </p:pic>
      <p:sp>
        <p:nvSpPr>
          <p:cNvPr id="75" name="Text Placeholder 4">
            <a:extLst>
              <a:ext uri="{FF2B5EF4-FFF2-40B4-BE49-F238E27FC236}">
                <a16:creationId xmlns:a16="http://schemas.microsoft.com/office/drawing/2014/main" id="{13A9B686-32CF-41C7-9104-FB79FD180044}"/>
              </a:ext>
            </a:extLst>
          </p:cNvPr>
          <p:cNvSpPr>
            <a:spLocks noGrp="1"/>
          </p:cNvSpPr>
          <p:nvPr>
            <p:ph type="body" sz="quarter" idx="15"/>
          </p:nvPr>
        </p:nvSpPr>
        <p:spPr>
          <a:xfrm>
            <a:off x="10999221" y="6308761"/>
            <a:ext cx="810000" cy="168361"/>
          </a:xfrm>
        </p:spPr>
        <p:txBody>
          <a:bodyPr/>
          <a:lstStyle/>
          <a:p>
            <a:endParaRPr lang="en-US"/>
          </a:p>
        </p:txBody>
      </p:sp>
      <p:pic>
        <p:nvPicPr>
          <p:cNvPr id="3" name="Onlinemedia 2" title="Sapiens, een kleine geschiedenis van de mensheid‘, van Yuval Noah Harari.">
            <a:hlinkClick r:id="" action="ppaction://media"/>
            <a:extLst>
              <a:ext uri="{FF2B5EF4-FFF2-40B4-BE49-F238E27FC236}">
                <a16:creationId xmlns:a16="http://schemas.microsoft.com/office/drawing/2014/main" id="{B40FB464-1112-4DE1-9D7B-A6A628559747}"/>
              </a:ext>
            </a:extLst>
          </p:cNvPr>
          <p:cNvPicPr>
            <a:picLocks noRot="1" noChangeAspect="1"/>
          </p:cNvPicPr>
          <p:nvPr>
            <a:videoFile r:link="rId1"/>
          </p:nvPr>
        </p:nvPicPr>
        <p:blipFill>
          <a:blip r:embed="rId5"/>
          <a:stretch>
            <a:fillRect/>
          </a:stretch>
        </p:blipFill>
        <p:spPr>
          <a:xfrm>
            <a:off x="2941163" y="5148262"/>
            <a:ext cx="2671451" cy="1509370"/>
          </a:xfrm>
          <a:prstGeom prst="rect">
            <a:avLst/>
          </a:prstGeom>
        </p:spPr>
      </p:pic>
    </p:spTree>
    <p:extLst>
      <p:ext uri="{BB962C8B-B14F-4D97-AF65-F5344CB8AC3E}">
        <p14:creationId xmlns:p14="http://schemas.microsoft.com/office/powerpoint/2010/main" val="428014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3"/>
                </p:tgtEl>
              </p:cMediaNode>
            </p:video>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E0744B5-E9D8-872A-303C-E0A0677B49B0}"/>
              </a:ext>
            </a:extLst>
          </p:cNvPr>
          <p:cNvSpPr>
            <a:spLocks noGrp="1"/>
          </p:cNvSpPr>
          <p:nvPr>
            <p:ph type="ctrTitle"/>
          </p:nvPr>
        </p:nvSpPr>
        <p:spPr/>
        <p:txBody>
          <a:bodyPr/>
          <a:lstStyle/>
          <a:p>
            <a:r>
              <a:rPr lang="nl-NL" dirty="0"/>
              <a:t>Stelling:</a:t>
            </a:r>
            <a:br>
              <a:rPr lang="nl-NL" dirty="0"/>
            </a:br>
            <a:r>
              <a:rPr lang="nl-NL" dirty="0"/>
              <a:t>Natuur wordt niet door mensen gemaakt.</a:t>
            </a:r>
            <a:br>
              <a:rPr lang="nl-NL" dirty="0"/>
            </a:br>
            <a:endParaRPr lang="nl-NL" dirty="0"/>
          </a:p>
        </p:txBody>
      </p:sp>
    </p:spTree>
    <p:extLst>
      <p:ext uri="{BB962C8B-B14F-4D97-AF65-F5344CB8AC3E}">
        <p14:creationId xmlns:p14="http://schemas.microsoft.com/office/powerpoint/2010/main" val="1098925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99D1966-3078-D223-3AA1-D970B922F10A}"/>
              </a:ext>
            </a:extLst>
          </p:cNvPr>
          <p:cNvSpPr>
            <a:spLocks noGrp="1"/>
          </p:cNvSpPr>
          <p:nvPr>
            <p:ph type="title"/>
          </p:nvPr>
        </p:nvSpPr>
        <p:spPr/>
        <p:txBody>
          <a:bodyPr/>
          <a:lstStyle/>
          <a:p>
            <a:r>
              <a:rPr lang="nl-NL" dirty="0"/>
              <a:t>De nieuwe wildernis</a:t>
            </a:r>
          </a:p>
        </p:txBody>
      </p:sp>
      <p:pic>
        <p:nvPicPr>
          <p:cNvPr id="6" name="Onlinemedia 5" title="De Nieuwe Wildernis - Trailer">
            <a:hlinkClick r:id="" action="ppaction://media"/>
            <a:extLst>
              <a:ext uri="{FF2B5EF4-FFF2-40B4-BE49-F238E27FC236}">
                <a16:creationId xmlns:a16="http://schemas.microsoft.com/office/drawing/2014/main" id="{1E66C704-1F11-CAD3-08E2-A91081BC444D}"/>
              </a:ext>
            </a:extLst>
          </p:cNvPr>
          <p:cNvPicPr>
            <a:picLocks noGrp="1" noRot="1" noChangeAspect="1"/>
          </p:cNvPicPr>
          <p:nvPr>
            <p:ph idx="1"/>
            <a:videoFile r:link="rId1"/>
          </p:nvPr>
        </p:nvPicPr>
        <p:blipFill>
          <a:blip r:embed="rId4"/>
          <a:stretch>
            <a:fillRect/>
          </a:stretch>
        </p:blipFill>
        <p:spPr>
          <a:xfrm>
            <a:off x="371475" y="1210008"/>
            <a:ext cx="9272255" cy="5235035"/>
          </a:xfrm>
          <a:prstGeom prst="rect">
            <a:avLst/>
          </a:prstGeom>
        </p:spPr>
      </p:pic>
    </p:spTree>
    <p:extLst>
      <p:ext uri="{BB962C8B-B14F-4D97-AF65-F5344CB8AC3E}">
        <p14:creationId xmlns:p14="http://schemas.microsoft.com/office/powerpoint/2010/main" val="98707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09D33B-CA2D-4D7B-9CE9-12C66714C427}"/>
              </a:ext>
            </a:extLst>
          </p:cNvPr>
          <p:cNvSpPr>
            <a:spLocks noGrp="1"/>
          </p:cNvSpPr>
          <p:nvPr>
            <p:ph type="title"/>
          </p:nvPr>
        </p:nvSpPr>
        <p:spPr>
          <a:xfrm>
            <a:off x="371476" y="296863"/>
            <a:ext cx="6164791" cy="1160403"/>
          </a:xfrm>
        </p:spPr>
        <p:txBody>
          <a:bodyPr anchor="t">
            <a:normAutofit/>
          </a:bodyPr>
          <a:lstStyle/>
          <a:p>
            <a:r>
              <a:rPr lang="nl-NL"/>
              <a:t>Natuur wordt cultuur</a:t>
            </a:r>
          </a:p>
        </p:txBody>
      </p:sp>
      <p:sp>
        <p:nvSpPr>
          <p:cNvPr id="71" name="Text Placeholder 2">
            <a:extLst>
              <a:ext uri="{FF2B5EF4-FFF2-40B4-BE49-F238E27FC236}">
                <a16:creationId xmlns:a16="http://schemas.microsoft.com/office/drawing/2014/main" id="{2C4DAAC9-C1B6-4F90-B00D-DD2C5E631F8A}"/>
              </a:ext>
            </a:extLst>
          </p:cNvPr>
          <p:cNvSpPr>
            <a:spLocks noGrp="1"/>
          </p:cNvSpPr>
          <p:nvPr>
            <p:ph type="body" sz="quarter" idx="13"/>
          </p:nvPr>
        </p:nvSpPr>
        <p:spPr>
          <a:xfrm>
            <a:off x="371475" y="1709738"/>
            <a:ext cx="5645150" cy="4419599"/>
          </a:xfrm>
        </p:spPr>
        <p:txBody>
          <a:bodyPr/>
          <a:lstStyle/>
          <a:p>
            <a:pPr marL="0" indent="0">
              <a:buNone/>
            </a:pPr>
            <a:r>
              <a:rPr lang="nl-NL" dirty="0"/>
              <a:t>Natuur een geweldig marketingproduct, misschien het wel het succesvolste product ooit! </a:t>
            </a:r>
          </a:p>
          <a:p>
            <a:pPr marL="0" indent="0">
              <a:buNone/>
            </a:pPr>
            <a:r>
              <a:rPr lang="nl-NL" dirty="0"/>
              <a:t>Producten die zich spiegelen met de natuur, zoals Lacoste, Bacardi, Apple maar ook merken als Range rover of diverse shampoos en gezicht crèmes.</a:t>
            </a:r>
          </a:p>
          <a:p>
            <a:pPr marL="0" indent="0">
              <a:buNone/>
            </a:pPr>
            <a:endParaRPr lang="nl-NL" dirty="0"/>
          </a:p>
          <a:p>
            <a:pPr marL="0" indent="0">
              <a:buNone/>
            </a:pPr>
            <a:r>
              <a:rPr lang="nl-NL" dirty="0"/>
              <a:t>  </a:t>
            </a:r>
          </a:p>
        </p:txBody>
      </p:sp>
      <p:sp>
        <p:nvSpPr>
          <p:cNvPr id="73" name="Text Placeholder 4">
            <a:extLst>
              <a:ext uri="{FF2B5EF4-FFF2-40B4-BE49-F238E27FC236}">
                <a16:creationId xmlns:a16="http://schemas.microsoft.com/office/drawing/2014/main" id="{29C9AF23-1F21-45D2-A304-4D32B50C3E15}"/>
              </a:ext>
            </a:extLst>
          </p:cNvPr>
          <p:cNvSpPr>
            <a:spLocks noGrp="1"/>
          </p:cNvSpPr>
          <p:nvPr>
            <p:ph type="body" sz="quarter" idx="15"/>
          </p:nvPr>
        </p:nvSpPr>
        <p:spPr>
          <a:xfrm>
            <a:off x="10999221" y="6308761"/>
            <a:ext cx="810000" cy="168361"/>
          </a:xfrm>
        </p:spPr>
        <p:txBody>
          <a:bodyPr/>
          <a:lstStyle/>
          <a:p>
            <a:endParaRPr lang="en-US"/>
          </a:p>
        </p:txBody>
      </p:sp>
      <p:pic>
        <p:nvPicPr>
          <p:cNvPr id="3082" name="Picture 10" descr="7 heerlijke SUV&amp;amp;#39;s voor nog geen 65.000 euro | Gewoonvoorhem">
            <a:extLst>
              <a:ext uri="{FF2B5EF4-FFF2-40B4-BE49-F238E27FC236}">
                <a16:creationId xmlns:a16="http://schemas.microsoft.com/office/drawing/2014/main" id="{D7ADC3FC-1256-4335-A6CF-A4BF9A2B6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788" y="330327"/>
            <a:ext cx="3462408" cy="259680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pple (Nederland)">
            <a:extLst>
              <a:ext uri="{FF2B5EF4-FFF2-40B4-BE49-F238E27FC236}">
                <a16:creationId xmlns:a16="http://schemas.microsoft.com/office/drawing/2014/main" id="{1DB5AA9C-2E7F-4312-9456-F8D7B636D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059" y="3760144"/>
            <a:ext cx="287655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UMA reviews| Bekijk consumentenreviews over puma.com">
            <a:extLst>
              <a:ext uri="{FF2B5EF4-FFF2-40B4-BE49-F238E27FC236}">
                <a16:creationId xmlns:a16="http://schemas.microsoft.com/office/drawing/2014/main" id="{80234C50-DA08-4996-A07D-9A1397A02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7911" y="2833272"/>
            <a:ext cx="2094089" cy="209408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Lacoste (@LACOSTE) / Twitter">
            <a:extLst>
              <a:ext uri="{FF2B5EF4-FFF2-40B4-BE49-F238E27FC236}">
                <a16:creationId xmlns:a16="http://schemas.microsoft.com/office/drawing/2014/main" id="{B164AB6B-F1AE-4C6E-8D1D-F8B8CF4CC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879" y="796926"/>
            <a:ext cx="1825623" cy="1825623"/>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Bacardi Carta Blanca Rum 37,5% - Bacardi">
            <a:extLst>
              <a:ext uri="{FF2B5EF4-FFF2-40B4-BE49-F238E27FC236}">
                <a16:creationId xmlns:a16="http://schemas.microsoft.com/office/drawing/2014/main" id="{5BE4B940-C5AC-4340-AB3E-FA0AD6AFF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456" y="2587750"/>
            <a:ext cx="1804811" cy="180481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umble Tandpasta - Munt Ecologische en vegan tandpasta met fluoride The  Humble Co. - Kudzu eco webshop">
            <a:extLst>
              <a:ext uri="{FF2B5EF4-FFF2-40B4-BE49-F238E27FC236}">
                <a16:creationId xmlns:a16="http://schemas.microsoft.com/office/drawing/2014/main" id="{B5229AE9-60B7-4A5F-9372-C7F490A6A1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5794" y="5095205"/>
            <a:ext cx="1213556" cy="121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3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09D33B-CA2D-4D7B-9CE9-12C66714C427}"/>
              </a:ext>
            </a:extLst>
          </p:cNvPr>
          <p:cNvSpPr>
            <a:spLocks noGrp="1"/>
          </p:cNvSpPr>
          <p:nvPr>
            <p:ph type="title"/>
          </p:nvPr>
        </p:nvSpPr>
        <p:spPr>
          <a:xfrm>
            <a:off x="371476" y="296863"/>
            <a:ext cx="6164791" cy="1160403"/>
          </a:xfrm>
        </p:spPr>
        <p:txBody>
          <a:bodyPr anchor="t">
            <a:normAutofit/>
          </a:bodyPr>
          <a:lstStyle/>
          <a:p>
            <a:r>
              <a:rPr lang="nl-NL"/>
              <a:t>Natuur wordt cultuur</a:t>
            </a:r>
          </a:p>
        </p:txBody>
      </p:sp>
      <p:sp>
        <p:nvSpPr>
          <p:cNvPr id="71" name="Text Placeholder 2">
            <a:extLst>
              <a:ext uri="{FF2B5EF4-FFF2-40B4-BE49-F238E27FC236}">
                <a16:creationId xmlns:a16="http://schemas.microsoft.com/office/drawing/2014/main" id="{2C4DAAC9-C1B6-4F90-B00D-DD2C5E631F8A}"/>
              </a:ext>
            </a:extLst>
          </p:cNvPr>
          <p:cNvSpPr>
            <a:spLocks noGrp="1"/>
          </p:cNvSpPr>
          <p:nvPr>
            <p:ph type="body" sz="quarter" idx="13"/>
          </p:nvPr>
        </p:nvSpPr>
        <p:spPr>
          <a:xfrm>
            <a:off x="371475" y="1709738"/>
            <a:ext cx="5645150" cy="4419599"/>
          </a:xfrm>
        </p:spPr>
        <p:txBody>
          <a:bodyPr/>
          <a:lstStyle/>
          <a:p>
            <a:pPr marL="0" indent="0">
              <a:buNone/>
            </a:pPr>
            <a:r>
              <a:rPr lang="nl-NL"/>
              <a:t>Natuur wordt niet door mensen gemaakt, maar denk even aan Flevoland.. </a:t>
            </a:r>
          </a:p>
          <a:p>
            <a:pPr marL="0" indent="0">
              <a:buNone/>
            </a:pPr>
            <a:endParaRPr lang="nl-NL"/>
          </a:p>
        </p:txBody>
      </p:sp>
      <p:sp>
        <p:nvSpPr>
          <p:cNvPr id="73" name="Text Placeholder 4">
            <a:extLst>
              <a:ext uri="{FF2B5EF4-FFF2-40B4-BE49-F238E27FC236}">
                <a16:creationId xmlns:a16="http://schemas.microsoft.com/office/drawing/2014/main" id="{29C9AF23-1F21-45D2-A304-4D32B50C3E15}"/>
              </a:ext>
            </a:extLst>
          </p:cNvPr>
          <p:cNvSpPr>
            <a:spLocks noGrp="1"/>
          </p:cNvSpPr>
          <p:nvPr>
            <p:ph type="body" sz="quarter" idx="15"/>
          </p:nvPr>
        </p:nvSpPr>
        <p:spPr>
          <a:xfrm>
            <a:off x="10999221" y="6308761"/>
            <a:ext cx="810000" cy="168361"/>
          </a:xfrm>
        </p:spPr>
        <p:txBody>
          <a:bodyPr/>
          <a:lstStyle/>
          <a:p>
            <a:endParaRPr lang="en-US"/>
          </a:p>
        </p:txBody>
      </p:sp>
      <p:pic>
        <p:nvPicPr>
          <p:cNvPr id="5122" name="Picture 2" descr="Van Zuiderzee tot Flevoland: “A national cry” (2) | Historiek">
            <a:extLst>
              <a:ext uri="{FF2B5EF4-FFF2-40B4-BE49-F238E27FC236}">
                <a16:creationId xmlns:a16="http://schemas.microsoft.com/office/drawing/2014/main" id="{E1088AAB-7BBE-4B12-9018-58780CF26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4191" y="380878"/>
            <a:ext cx="2125030" cy="32880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an IJsselmeer naar Flevoland | Kunst en Cultuur: Geschiedenis">
            <a:extLst>
              <a:ext uri="{FF2B5EF4-FFF2-40B4-BE49-F238E27FC236}">
                <a16:creationId xmlns:a16="http://schemas.microsoft.com/office/drawing/2014/main" id="{F35BF08D-9A12-4C5C-8652-B96A200CE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0090" y="1591733"/>
            <a:ext cx="2646059" cy="20771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et Zuiderzeemuseum">
            <a:extLst>
              <a:ext uri="{FF2B5EF4-FFF2-40B4-BE49-F238E27FC236}">
                <a16:creationId xmlns:a16="http://schemas.microsoft.com/office/drawing/2014/main" id="{8F5C1ADF-498C-4A24-AA8B-2DF18E315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989450"/>
            <a:ext cx="4213225" cy="24876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Oostvaardersplassen">
            <a:extLst>
              <a:ext uri="{FF2B5EF4-FFF2-40B4-BE49-F238E27FC236}">
                <a16:creationId xmlns:a16="http://schemas.microsoft.com/office/drawing/2014/main" id="{11712B5E-E3E1-4FBE-874D-59C540EEF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779" y="2876961"/>
            <a:ext cx="4213225" cy="280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38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09D33B-CA2D-4D7B-9CE9-12C66714C427}"/>
              </a:ext>
            </a:extLst>
          </p:cNvPr>
          <p:cNvSpPr>
            <a:spLocks noGrp="1"/>
          </p:cNvSpPr>
          <p:nvPr>
            <p:ph type="title"/>
          </p:nvPr>
        </p:nvSpPr>
        <p:spPr>
          <a:xfrm>
            <a:off x="371476" y="296863"/>
            <a:ext cx="6164791" cy="1160403"/>
          </a:xfrm>
        </p:spPr>
        <p:txBody>
          <a:bodyPr anchor="t">
            <a:normAutofit/>
          </a:bodyPr>
          <a:lstStyle/>
          <a:p>
            <a:r>
              <a:rPr lang="nl-NL"/>
              <a:t>Natuur wordt cultuur</a:t>
            </a:r>
          </a:p>
        </p:txBody>
      </p:sp>
      <p:sp>
        <p:nvSpPr>
          <p:cNvPr id="71" name="Text Placeholder 2">
            <a:extLst>
              <a:ext uri="{FF2B5EF4-FFF2-40B4-BE49-F238E27FC236}">
                <a16:creationId xmlns:a16="http://schemas.microsoft.com/office/drawing/2014/main" id="{2C4DAAC9-C1B6-4F90-B00D-DD2C5E631F8A}"/>
              </a:ext>
            </a:extLst>
          </p:cNvPr>
          <p:cNvSpPr>
            <a:spLocks noGrp="1"/>
          </p:cNvSpPr>
          <p:nvPr>
            <p:ph type="body" sz="quarter" idx="13"/>
          </p:nvPr>
        </p:nvSpPr>
        <p:spPr>
          <a:xfrm>
            <a:off x="371475" y="1709738"/>
            <a:ext cx="5645150" cy="4419599"/>
          </a:xfrm>
        </p:spPr>
        <p:txBody>
          <a:bodyPr/>
          <a:lstStyle/>
          <a:p>
            <a:pPr marL="0" indent="0">
              <a:buNone/>
            </a:pPr>
            <a:r>
              <a:rPr lang="nl-NL"/>
              <a:t>Is een banaan 100% natuurlijk?</a:t>
            </a:r>
          </a:p>
          <a:p>
            <a:pPr marL="0" indent="0">
              <a:buNone/>
            </a:pPr>
            <a:endParaRPr lang="nl-NL"/>
          </a:p>
          <a:p>
            <a:pPr marL="0" indent="0">
              <a:buNone/>
            </a:pPr>
            <a:r>
              <a:rPr lang="nl-NL"/>
              <a:t>Hypernatuurlijk… Door de mensen gemanipuleerde natuur zoals huisdieren… </a:t>
            </a:r>
          </a:p>
          <a:p>
            <a:pPr marL="0" indent="0">
              <a:buNone/>
            </a:pPr>
            <a:endParaRPr lang="nl-NL"/>
          </a:p>
          <a:p>
            <a:pPr marL="0" indent="0">
              <a:buNone/>
            </a:pPr>
            <a:r>
              <a:rPr lang="nl-NL"/>
              <a:t>Hypernatuurlijk beter dan de echte natuur.</a:t>
            </a:r>
          </a:p>
          <a:p>
            <a:pPr marL="0" indent="0">
              <a:buNone/>
            </a:pPr>
            <a:endParaRPr lang="nl-NL"/>
          </a:p>
        </p:txBody>
      </p:sp>
      <p:sp>
        <p:nvSpPr>
          <p:cNvPr id="73" name="Text Placeholder 4">
            <a:extLst>
              <a:ext uri="{FF2B5EF4-FFF2-40B4-BE49-F238E27FC236}">
                <a16:creationId xmlns:a16="http://schemas.microsoft.com/office/drawing/2014/main" id="{29C9AF23-1F21-45D2-A304-4D32B50C3E15}"/>
              </a:ext>
            </a:extLst>
          </p:cNvPr>
          <p:cNvSpPr>
            <a:spLocks noGrp="1"/>
          </p:cNvSpPr>
          <p:nvPr>
            <p:ph type="body" sz="quarter" idx="15"/>
          </p:nvPr>
        </p:nvSpPr>
        <p:spPr>
          <a:xfrm>
            <a:off x="10999221" y="6308761"/>
            <a:ext cx="810000" cy="168361"/>
          </a:xfrm>
        </p:spPr>
        <p:txBody>
          <a:bodyPr/>
          <a:lstStyle/>
          <a:p>
            <a:endParaRPr lang="en-US"/>
          </a:p>
        </p:txBody>
      </p:sp>
      <p:pic>
        <p:nvPicPr>
          <p:cNvPr id="6146" name="Picture 2" descr="Genoom redding van de banaan? - NEMO Kennislink">
            <a:extLst>
              <a:ext uri="{FF2B5EF4-FFF2-40B4-BE49-F238E27FC236}">
                <a16:creationId xmlns:a16="http://schemas.microsoft.com/office/drawing/2014/main" id="{8C6D3C07-90FB-4F1C-B45D-8DA9D654D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4137" y="282353"/>
            <a:ext cx="3045084" cy="363718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Yoda dit jaar de allerlelijkste hond ter wereld | Nieuws | AD.nl">
            <a:extLst>
              <a:ext uri="{FF2B5EF4-FFF2-40B4-BE49-F238E27FC236}">
                <a16:creationId xmlns:a16="http://schemas.microsoft.com/office/drawing/2014/main" id="{856FF2AA-CDE6-4684-ABCF-DC6CF7B34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384" y="2691168"/>
            <a:ext cx="3045084" cy="171999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andbouw-organisatie LTO: Schieten op de wolf kan wel | Omrop Fryslân">
            <a:extLst>
              <a:ext uri="{FF2B5EF4-FFF2-40B4-BE49-F238E27FC236}">
                <a16:creationId xmlns:a16="http://schemas.microsoft.com/office/drawing/2014/main" id="{C10A2CF9-7EF4-47A4-8DAE-FDB9AC169E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059" y="4656972"/>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7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909D33B-CA2D-4D7B-9CE9-12C66714C427}"/>
              </a:ext>
            </a:extLst>
          </p:cNvPr>
          <p:cNvSpPr>
            <a:spLocks noGrp="1"/>
          </p:cNvSpPr>
          <p:nvPr>
            <p:ph type="title"/>
          </p:nvPr>
        </p:nvSpPr>
        <p:spPr>
          <a:xfrm>
            <a:off x="371476" y="296863"/>
            <a:ext cx="6164791" cy="1160403"/>
          </a:xfrm>
        </p:spPr>
        <p:txBody>
          <a:bodyPr anchor="t">
            <a:normAutofit/>
          </a:bodyPr>
          <a:lstStyle/>
          <a:p>
            <a:r>
              <a:rPr lang="nl-NL"/>
              <a:t>Natuur wordt cultuur</a:t>
            </a:r>
          </a:p>
        </p:txBody>
      </p:sp>
      <p:sp>
        <p:nvSpPr>
          <p:cNvPr id="71" name="Text Placeholder 2">
            <a:extLst>
              <a:ext uri="{FF2B5EF4-FFF2-40B4-BE49-F238E27FC236}">
                <a16:creationId xmlns:a16="http://schemas.microsoft.com/office/drawing/2014/main" id="{2C4DAAC9-C1B6-4F90-B00D-DD2C5E631F8A}"/>
              </a:ext>
            </a:extLst>
          </p:cNvPr>
          <p:cNvSpPr>
            <a:spLocks noGrp="1"/>
          </p:cNvSpPr>
          <p:nvPr>
            <p:ph type="body" sz="quarter" idx="13"/>
          </p:nvPr>
        </p:nvSpPr>
        <p:spPr>
          <a:xfrm>
            <a:off x="371475" y="1709739"/>
            <a:ext cx="5645150" cy="2722322"/>
          </a:xfrm>
        </p:spPr>
        <p:txBody>
          <a:bodyPr/>
          <a:lstStyle/>
          <a:p>
            <a:pPr marL="0" indent="0">
              <a:buNone/>
            </a:pPr>
            <a:r>
              <a:rPr lang="nl-NL"/>
              <a:t>Natuur verliest zijn natuurlijke karakter en wordt op deze manier opgenomen in ons culturele domein. </a:t>
            </a:r>
          </a:p>
          <a:p>
            <a:pPr marL="0" indent="0">
              <a:buNone/>
            </a:pPr>
            <a:endParaRPr lang="nl-NL"/>
          </a:p>
          <a:p>
            <a:pPr marL="0" indent="0">
              <a:buNone/>
            </a:pPr>
            <a:r>
              <a:rPr lang="nl-NL"/>
              <a:t>Biologie (leer van het leven) wordt technologie. Denk aan de diverse DNA technieken die er tegenwoordig beschikbaar zijn. </a:t>
            </a:r>
          </a:p>
          <a:p>
            <a:pPr marL="0" indent="0">
              <a:buNone/>
            </a:pPr>
            <a:endParaRPr lang="nl-NL"/>
          </a:p>
          <a:p>
            <a:pPr marL="0" indent="0">
              <a:buNone/>
            </a:pPr>
            <a:r>
              <a:rPr lang="nl-NL"/>
              <a:t>Cultuur komt vanuit het Latijnse </a:t>
            </a:r>
            <a:r>
              <a:rPr lang="nl-NL" i="1" err="1"/>
              <a:t>cultura</a:t>
            </a:r>
            <a:r>
              <a:rPr lang="nl-NL"/>
              <a:t>, dit betekend bebouwen, bewerken, vereren en onderhouden. </a:t>
            </a:r>
          </a:p>
        </p:txBody>
      </p:sp>
      <p:sp>
        <p:nvSpPr>
          <p:cNvPr id="73" name="Text Placeholder 4">
            <a:extLst>
              <a:ext uri="{FF2B5EF4-FFF2-40B4-BE49-F238E27FC236}">
                <a16:creationId xmlns:a16="http://schemas.microsoft.com/office/drawing/2014/main" id="{29C9AF23-1F21-45D2-A304-4D32B50C3E15}"/>
              </a:ext>
            </a:extLst>
          </p:cNvPr>
          <p:cNvSpPr>
            <a:spLocks noGrp="1"/>
          </p:cNvSpPr>
          <p:nvPr>
            <p:ph type="body" sz="quarter" idx="15"/>
          </p:nvPr>
        </p:nvSpPr>
        <p:spPr>
          <a:xfrm>
            <a:off x="10999221" y="6308761"/>
            <a:ext cx="810000" cy="168361"/>
          </a:xfrm>
        </p:spPr>
        <p:txBody>
          <a:bodyPr/>
          <a:lstStyle/>
          <a:p>
            <a:endParaRPr lang="en-US"/>
          </a:p>
        </p:txBody>
      </p:sp>
      <p:pic>
        <p:nvPicPr>
          <p:cNvPr id="7172" name="Picture 4" descr="Deutsches Primatenzentrum: Cloning">
            <a:extLst>
              <a:ext uri="{FF2B5EF4-FFF2-40B4-BE49-F238E27FC236}">
                <a16:creationId xmlns:a16="http://schemas.microsoft.com/office/drawing/2014/main" id="{203FE864-760D-4FD0-81F9-D905FC2AE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885" y="1046601"/>
            <a:ext cx="2567639" cy="192572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hinese effort to clone gene-edited monkeys kicks off">
            <a:extLst>
              <a:ext uri="{FF2B5EF4-FFF2-40B4-BE49-F238E27FC236}">
                <a16:creationId xmlns:a16="http://schemas.microsoft.com/office/drawing/2014/main" id="{3A29C5A9-8321-426C-BED3-1EAA2581C7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244" y="1254744"/>
            <a:ext cx="2206663" cy="124124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BBDDC529-F42D-4C85-A826-60A668B443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893" y="3099305"/>
            <a:ext cx="5067107" cy="133275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isk-Based Bioengineering Strategies for Reliable Bacterial Vaccine  Production: Trends in Biotechnology">
            <a:extLst>
              <a:ext uri="{FF2B5EF4-FFF2-40B4-BE49-F238E27FC236}">
                <a16:creationId xmlns:a16="http://schemas.microsoft.com/office/drawing/2014/main" id="{463D0E47-9F88-4916-87D7-D64B750DEA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4490" y="4791823"/>
            <a:ext cx="2555956" cy="193071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Bijl - Wikipedia">
            <a:extLst>
              <a:ext uri="{FF2B5EF4-FFF2-40B4-BE49-F238E27FC236}">
                <a16:creationId xmlns:a16="http://schemas.microsoft.com/office/drawing/2014/main" id="{A30DFDD7-28A1-4468-9135-8E2997BB8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781" y="4380971"/>
            <a:ext cx="14287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Smartphone | Smartphones Test | Consumentenbond">
            <a:extLst>
              <a:ext uri="{FF2B5EF4-FFF2-40B4-BE49-F238E27FC236}">
                <a16:creationId xmlns:a16="http://schemas.microsoft.com/office/drawing/2014/main" id="{582DAFB7-AD6E-4F66-9422-25348642EE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0383" y="4646868"/>
            <a:ext cx="4109719" cy="171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2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23126F-171C-4DA6-BFEA-FECC93CC2E9E}"/>
              </a:ext>
            </a:extLst>
          </p:cNvPr>
          <p:cNvSpPr>
            <a:spLocks noGrp="1"/>
          </p:cNvSpPr>
          <p:nvPr>
            <p:ph type="body" sz="quarter" idx="16"/>
          </p:nvPr>
        </p:nvSpPr>
        <p:spPr/>
        <p:txBody>
          <a:bodyPr/>
          <a:lstStyle/>
          <a:p>
            <a:r>
              <a:rPr lang="nl-NL"/>
              <a:t>Binnen vijf jaar toepasbaar in de medische wereld</a:t>
            </a:r>
          </a:p>
        </p:txBody>
      </p:sp>
      <p:sp>
        <p:nvSpPr>
          <p:cNvPr id="4" name="Tijdelijke aanduiding voor tekst 3">
            <a:extLst>
              <a:ext uri="{FF2B5EF4-FFF2-40B4-BE49-F238E27FC236}">
                <a16:creationId xmlns:a16="http://schemas.microsoft.com/office/drawing/2014/main" id="{BC5FD0CF-13E9-4620-9056-5A2D3EAF12A1}"/>
              </a:ext>
            </a:extLst>
          </p:cNvPr>
          <p:cNvSpPr>
            <a:spLocks noGrp="1"/>
          </p:cNvSpPr>
          <p:nvPr>
            <p:ph type="body" sz="quarter" idx="13"/>
          </p:nvPr>
        </p:nvSpPr>
        <p:spPr/>
        <p:txBody>
          <a:bodyPr/>
          <a:lstStyle/>
          <a:p>
            <a:pPr marL="0" indent="0">
              <a:buNone/>
            </a:pPr>
            <a:r>
              <a:rPr lang="nl-NL"/>
              <a:t>Nu al: </a:t>
            </a:r>
          </a:p>
          <a:p>
            <a:pPr>
              <a:buFontTx/>
              <a:buChar char="-"/>
            </a:pPr>
            <a:r>
              <a:rPr lang="nl-NL"/>
              <a:t>Geprinte organen</a:t>
            </a:r>
          </a:p>
          <a:p>
            <a:pPr>
              <a:buFontTx/>
              <a:buChar char="-"/>
            </a:pPr>
            <a:r>
              <a:rPr lang="nl-NL"/>
              <a:t>Gekweekt vlees</a:t>
            </a:r>
          </a:p>
          <a:p>
            <a:pPr>
              <a:buFontTx/>
              <a:buChar char="-"/>
            </a:pPr>
            <a:r>
              <a:rPr lang="nl-NL"/>
              <a:t>Olieproducerende bacteriën</a:t>
            </a:r>
          </a:p>
          <a:p>
            <a:pPr marL="0" indent="0">
              <a:buNone/>
            </a:pPr>
            <a:endParaRPr lang="nl-NL"/>
          </a:p>
          <a:p>
            <a:pPr marL="0" indent="0">
              <a:buNone/>
            </a:pPr>
            <a:endParaRPr lang="nl-NL"/>
          </a:p>
        </p:txBody>
      </p:sp>
      <p:sp>
        <p:nvSpPr>
          <p:cNvPr id="5" name="Titel 4">
            <a:extLst>
              <a:ext uri="{FF2B5EF4-FFF2-40B4-BE49-F238E27FC236}">
                <a16:creationId xmlns:a16="http://schemas.microsoft.com/office/drawing/2014/main" id="{0AE0ABD8-85E6-41D0-848C-41828627E276}"/>
              </a:ext>
            </a:extLst>
          </p:cNvPr>
          <p:cNvSpPr>
            <a:spLocks noGrp="1"/>
          </p:cNvSpPr>
          <p:nvPr>
            <p:ph type="title"/>
          </p:nvPr>
        </p:nvSpPr>
        <p:spPr/>
        <p:txBody>
          <a:bodyPr/>
          <a:lstStyle/>
          <a:p>
            <a:r>
              <a:rPr lang="nl-NL"/>
              <a:t>Biologie in de toekomst</a:t>
            </a:r>
          </a:p>
        </p:txBody>
      </p:sp>
      <p:pic>
        <p:nvPicPr>
          <p:cNvPr id="2050" name="Picture 2" descr="Binnen vijf jaar kunnen we werkende organen 3D-printen'">
            <a:extLst>
              <a:ext uri="{FF2B5EF4-FFF2-40B4-BE49-F238E27FC236}">
                <a16:creationId xmlns:a16="http://schemas.microsoft.com/office/drawing/2014/main" id="{AACBCF48-4375-4F02-BCAE-C9DB7A4ABBA4}"/>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12419" r="124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07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85C73-36B6-4E13-8400-0B2692D63EEE}"/>
              </a:ext>
            </a:extLst>
          </p:cNvPr>
          <p:cNvSpPr>
            <a:spLocks noGrp="1"/>
          </p:cNvSpPr>
          <p:nvPr>
            <p:ph type="title"/>
          </p:nvPr>
        </p:nvSpPr>
        <p:spPr>
          <a:xfrm>
            <a:off x="371476" y="296863"/>
            <a:ext cx="8591902" cy="1160403"/>
          </a:xfrm>
        </p:spPr>
        <p:txBody>
          <a:bodyPr/>
          <a:lstStyle/>
          <a:p>
            <a:r>
              <a:rPr lang="nl-NL" sz="3200"/>
              <a:t>Technologie ontwikkeld door de mens</a:t>
            </a:r>
          </a:p>
        </p:txBody>
      </p:sp>
      <p:sp>
        <p:nvSpPr>
          <p:cNvPr id="3" name="Tijdelijke aanduiding voor tekst 2">
            <a:extLst>
              <a:ext uri="{FF2B5EF4-FFF2-40B4-BE49-F238E27FC236}">
                <a16:creationId xmlns:a16="http://schemas.microsoft.com/office/drawing/2014/main" id="{CF417889-2FC8-4355-95A9-B6A5D62CA43E}"/>
              </a:ext>
            </a:extLst>
          </p:cNvPr>
          <p:cNvSpPr>
            <a:spLocks noGrp="1"/>
          </p:cNvSpPr>
          <p:nvPr>
            <p:ph type="body" sz="quarter" idx="13"/>
          </p:nvPr>
        </p:nvSpPr>
        <p:spPr/>
        <p:txBody>
          <a:bodyPr/>
          <a:lstStyle/>
          <a:p>
            <a:pPr>
              <a:buFontTx/>
              <a:buChar char="-"/>
            </a:pPr>
            <a:r>
              <a:rPr lang="nl-NL" dirty="0"/>
              <a:t>Gereedschap</a:t>
            </a:r>
          </a:p>
          <a:p>
            <a:pPr>
              <a:buFontTx/>
              <a:buChar char="-"/>
            </a:pPr>
            <a:r>
              <a:rPr lang="nl-NL" dirty="0"/>
              <a:t>Computers</a:t>
            </a:r>
          </a:p>
          <a:p>
            <a:pPr>
              <a:buFontTx/>
              <a:buChar char="-"/>
            </a:pPr>
            <a:r>
              <a:rPr lang="nl-NL" dirty="0"/>
              <a:t>Auto’s</a:t>
            </a:r>
          </a:p>
          <a:p>
            <a:pPr>
              <a:buFontTx/>
              <a:buChar char="-"/>
            </a:pPr>
            <a:r>
              <a:rPr lang="nl-NL" dirty="0"/>
              <a:t>Kleding</a:t>
            </a:r>
          </a:p>
          <a:p>
            <a:pPr>
              <a:buFontTx/>
              <a:buChar char="-"/>
            </a:pPr>
            <a:r>
              <a:rPr lang="nl-NL" dirty="0"/>
              <a:t>Alfabet</a:t>
            </a:r>
          </a:p>
          <a:p>
            <a:pPr>
              <a:buFontTx/>
              <a:buChar char="-"/>
            </a:pPr>
            <a:r>
              <a:rPr lang="nl-NL" dirty="0"/>
              <a:t>Digitale netwerken</a:t>
            </a:r>
          </a:p>
          <a:p>
            <a:pPr>
              <a:buFontTx/>
              <a:buChar char="-"/>
            </a:pPr>
            <a:r>
              <a:rPr lang="nl-NL" dirty="0"/>
              <a:t>Financiële systemen</a:t>
            </a:r>
          </a:p>
          <a:p>
            <a:pPr>
              <a:buFontTx/>
              <a:buChar char="-"/>
            </a:pPr>
            <a:endParaRPr lang="nl-NL" dirty="0"/>
          </a:p>
          <a:p>
            <a:pPr>
              <a:buFontTx/>
              <a:buChar char="-"/>
            </a:pPr>
            <a:endParaRPr lang="nl-NL" dirty="0"/>
          </a:p>
          <a:p>
            <a:pPr marL="0" indent="0">
              <a:buNone/>
            </a:pPr>
            <a:r>
              <a:rPr lang="nl-NL" dirty="0"/>
              <a:t>Eigenlijk alles wat door de mens is ontwikkeld</a:t>
            </a:r>
          </a:p>
        </p:txBody>
      </p:sp>
      <p:sp>
        <p:nvSpPr>
          <p:cNvPr id="5" name="Tijdelijke aanduiding voor tekst 4">
            <a:extLst>
              <a:ext uri="{FF2B5EF4-FFF2-40B4-BE49-F238E27FC236}">
                <a16:creationId xmlns:a16="http://schemas.microsoft.com/office/drawing/2014/main" id="{6B412D71-A7FA-472D-96F2-92B8B5A562FD}"/>
              </a:ext>
            </a:extLst>
          </p:cNvPr>
          <p:cNvSpPr>
            <a:spLocks noGrp="1"/>
          </p:cNvSpPr>
          <p:nvPr>
            <p:ph type="body" sz="quarter" idx="15"/>
          </p:nvPr>
        </p:nvSpPr>
        <p:spPr/>
        <p:txBody>
          <a:bodyPr/>
          <a:lstStyle/>
          <a:p>
            <a:endParaRPr lang="nl-NL"/>
          </a:p>
        </p:txBody>
      </p:sp>
      <p:pic>
        <p:nvPicPr>
          <p:cNvPr id="2050" name="Picture 2" descr="History Of Tourism And Hospitality Industry Timeline | Travel News - Best  Tourist Places In The World">
            <a:extLst>
              <a:ext uri="{FF2B5EF4-FFF2-40B4-BE49-F238E27FC236}">
                <a16:creationId xmlns:a16="http://schemas.microsoft.com/office/drawing/2014/main" id="{F147DBF7-4C54-4D0F-B751-BDD3C6641744}"/>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10333" t="-80644" r="-4281" b="-80644"/>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73143D01-B610-4C48-BA74-F1879272520B}"/>
              </a:ext>
            </a:extLst>
          </p:cNvPr>
          <p:cNvSpPr>
            <a:spLocks noGrp="1"/>
          </p:cNvSpPr>
          <p:nvPr>
            <p:ph type="title"/>
          </p:nvPr>
        </p:nvSpPr>
        <p:spPr/>
        <p:txBody>
          <a:bodyPr/>
          <a:lstStyle/>
          <a:p>
            <a:r>
              <a:rPr lang="nl-NL"/>
              <a:t>Natuur en cultuur kwadrant</a:t>
            </a:r>
          </a:p>
        </p:txBody>
      </p:sp>
      <p:sp>
        <p:nvSpPr>
          <p:cNvPr id="11" name="Tijdelijke aanduiding voor tekst 10">
            <a:extLst>
              <a:ext uri="{FF2B5EF4-FFF2-40B4-BE49-F238E27FC236}">
                <a16:creationId xmlns:a16="http://schemas.microsoft.com/office/drawing/2014/main" id="{04F40130-EFF2-42BF-BCE4-F63A87DC28E9}"/>
              </a:ext>
            </a:extLst>
          </p:cNvPr>
          <p:cNvSpPr>
            <a:spLocks noGrp="1"/>
          </p:cNvSpPr>
          <p:nvPr>
            <p:ph type="body" sz="quarter" idx="13"/>
          </p:nvPr>
        </p:nvSpPr>
        <p:spPr/>
        <p:txBody>
          <a:bodyPr/>
          <a:lstStyle/>
          <a:p>
            <a:pPr marL="0" indent="0">
              <a:buNone/>
            </a:pPr>
            <a:r>
              <a:rPr lang="nl-NL"/>
              <a:t>Vier kwadranten waar zowel natuur als cultuur geplaatst kan worden. </a:t>
            </a:r>
          </a:p>
          <a:p>
            <a:pPr marL="0" indent="0">
              <a:buNone/>
            </a:pPr>
            <a:endParaRPr lang="nl-NL"/>
          </a:p>
          <a:p>
            <a:pPr marL="0" indent="0">
              <a:buNone/>
            </a:pPr>
            <a:endParaRPr lang="nl-NL"/>
          </a:p>
          <a:p>
            <a:pPr marL="0" indent="0">
              <a:buNone/>
            </a:pPr>
            <a:r>
              <a:rPr lang="nl-NL"/>
              <a:t>Sommige dingen die wij hebben gemaakt lijken uit onze controle te ontsnappen….</a:t>
            </a:r>
          </a:p>
          <a:p>
            <a:pPr marL="0" indent="0">
              <a:buNone/>
            </a:pPr>
            <a:endParaRPr lang="nl-NL"/>
          </a:p>
          <a:p>
            <a:pPr>
              <a:buFontTx/>
              <a:buChar char="-"/>
            </a:pPr>
            <a:r>
              <a:rPr lang="nl-NL"/>
              <a:t>Fileproblemen</a:t>
            </a:r>
          </a:p>
          <a:p>
            <a:pPr>
              <a:buFontTx/>
              <a:buChar char="-"/>
            </a:pPr>
            <a:r>
              <a:rPr lang="nl-NL"/>
              <a:t>Digitale netwerken</a:t>
            </a:r>
          </a:p>
          <a:p>
            <a:pPr>
              <a:buFontTx/>
              <a:buChar char="-"/>
            </a:pPr>
            <a:r>
              <a:rPr lang="nl-NL"/>
              <a:t>Financiële systemen</a:t>
            </a:r>
          </a:p>
        </p:txBody>
      </p:sp>
      <p:pic>
        <p:nvPicPr>
          <p:cNvPr id="9" name="Tijdelijke aanduiding voor afbeelding 8">
            <a:extLst>
              <a:ext uri="{FF2B5EF4-FFF2-40B4-BE49-F238E27FC236}">
                <a16:creationId xmlns:a16="http://schemas.microsoft.com/office/drawing/2014/main" id="{88121717-7DF5-4851-9CDB-B910912E3E8F}"/>
              </a:ext>
            </a:extLst>
          </p:cNvPr>
          <p:cNvPicPr>
            <a:picLocks noGrp="1" noChangeAspect="1"/>
          </p:cNvPicPr>
          <p:nvPr>
            <p:ph type="pic" sz="quarter" idx="14"/>
          </p:nvPr>
        </p:nvPicPr>
        <p:blipFill rotWithShape="1">
          <a:blip r:embed="rId2"/>
          <a:srcRect l="28373" t="22979" r="43065" b="14752"/>
          <a:stretch/>
        </p:blipFill>
        <p:spPr>
          <a:xfrm rot="16200000">
            <a:off x="6702024" y="715632"/>
            <a:ext cx="4598206" cy="5638797"/>
          </a:xfrm>
        </p:spPr>
      </p:pic>
      <p:sp>
        <p:nvSpPr>
          <p:cNvPr id="12" name="Tijdelijke aanduiding voor tekst 11">
            <a:extLst>
              <a:ext uri="{FF2B5EF4-FFF2-40B4-BE49-F238E27FC236}">
                <a16:creationId xmlns:a16="http://schemas.microsoft.com/office/drawing/2014/main" id="{9118FFFA-E82C-4E89-BC52-C08A2DBE8A1D}"/>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234735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FC6C6-6635-917D-25E9-553EAD754B93}"/>
              </a:ext>
            </a:extLst>
          </p:cNvPr>
          <p:cNvSpPr>
            <a:spLocks noGrp="1"/>
          </p:cNvSpPr>
          <p:nvPr>
            <p:ph type="title"/>
          </p:nvPr>
        </p:nvSpPr>
        <p:spPr/>
        <p:txBody>
          <a:bodyPr/>
          <a:lstStyle/>
          <a:p>
            <a:r>
              <a:rPr lang="nl-NL" dirty="0"/>
              <a:t>“Technologie verbinden met maatschappelijke vraagstukken”</a:t>
            </a:r>
          </a:p>
        </p:txBody>
      </p:sp>
      <p:pic>
        <p:nvPicPr>
          <p:cNvPr id="4" name="Onlinemedia 3" title="Nieuwe waardeketens voor een circulaire economie met TNO Green Prints">
            <a:hlinkClick r:id="" action="ppaction://media"/>
            <a:extLst>
              <a:ext uri="{FF2B5EF4-FFF2-40B4-BE49-F238E27FC236}">
                <a16:creationId xmlns:a16="http://schemas.microsoft.com/office/drawing/2014/main" id="{90013271-344F-0714-E90A-FD22097FD5BD}"/>
              </a:ext>
            </a:extLst>
          </p:cNvPr>
          <p:cNvPicPr>
            <a:picLocks noGrp="1" noRot="1" noChangeAspect="1"/>
          </p:cNvPicPr>
          <p:nvPr>
            <p:ph idx="1"/>
            <a:videoFile r:link="rId1"/>
          </p:nvPr>
        </p:nvPicPr>
        <p:blipFill>
          <a:blip r:embed="rId3"/>
          <a:stretch>
            <a:fillRect/>
          </a:stretch>
        </p:blipFill>
        <p:spPr>
          <a:xfrm>
            <a:off x="1877807" y="1659804"/>
            <a:ext cx="8436386" cy="4763110"/>
          </a:xfrm>
          <a:prstGeom prst="rect">
            <a:avLst/>
          </a:prstGeom>
        </p:spPr>
      </p:pic>
    </p:spTree>
    <p:extLst>
      <p:ext uri="{BB962C8B-B14F-4D97-AF65-F5344CB8AC3E}">
        <p14:creationId xmlns:p14="http://schemas.microsoft.com/office/powerpoint/2010/main" val="3467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981C5-DE8C-4794-B8E6-1EE437B8EDED}"/>
              </a:ext>
            </a:extLst>
          </p:cNvPr>
          <p:cNvSpPr>
            <a:spLocks noGrp="1"/>
          </p:cNvSpPr>
          <p:nvPr>
            <p:ph type="ctrTitle"/>
          </p:nvPr>
        </p:nvSpPr>
        <p:spPr/>
        <p:txBody>
          <a:bodyPr/>
          <a:lstStyle/>
          <a:p>
            <a:r>
              <a:rPr lang="nl-NL" dirty="0">
                <a:solidFill>
                  <a:srgbClr val="A7FF00"/>
                </a:solidFill>
              </a:rPr>
              <a:t>Stedelijk metabolisme</a:t>
            </a:r>
            <a:endParaRPr lang="nl-NL" dirty="0"/>
          </a:p>
        </p:txBody>
      </p:sp>
    </p:spTree>
    <p:extLst>
      <p:ext uri="{BB962C8B-B14F-4D97-AF65-F5344CB8AC3E}">
        <p14:creationId xmlns:p14="http://schemas.microsoft.com/office/powerpoint/2010/main" val="2907176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C66F6E-2678-4ABF-A149-5D3003FAA6CD}"/>
              </a:ext>
            </a:extLst>
          </p:cNvPr>
          <p:cNvSpPr>
            <a:spLocks noGrp="1"/>
          </p:cNvSpPr>
          <p:nvPr>
            <p:ph type="title"/>
          </p:nvPr>
        </p:nvSpPr>
        <p:spPr/>
        <p:txBody>
          <a:bodyPr/>
          <a:lstStyle/>
          <a:p>
            <a:endParaRPr lang="nl-NL"/>
          </a:p>
        </p:txBody>
      </p:sp>
      <p:pic>
        <p:nvPicPr>
          <p:cNvPr id="4" name="Tijdelijke aanduiding voor inhoud 3">
            <a:extLst>
              <a:ext uri="{FF2B5EF4-FFF2-40B4-BE49-F238E27FC236}">
                <a16:creationId xmlns:a16="http://schemas.microsoft.com/office/drawing/2014/main" id="{2B486AFA-5BD7-4783-8F65-DE2CF424C9F9}"/>
              </a:ext>
            </a:extLst>
          </p:cNvPr>
          <p:cNvPicPr>
            <a:picLocks noGrp="1" noChangeAspect="1"/>
          </p:cNvPicPr>
          <p:nvPr>
            <p:ph idx="1"/>
          </p:nvPr>
        </p:nvPicPr>
        <p:blipFill>
          <a:blip r:embed="rId2"/>
          <a:stretch>
            <a:fillRect/>
          </a:stretch>
        </p:blipFill>
        <p:spPr>
          <a:xfrm>
            <a:off x="0" y="-338204"/>
            <a:ext cx="12192000" cy="8119873"/>
          </a:xfrm>
          <a:prstGeom prst="rect">
            <a:avLst/>
          </a:prstGeom>
        </p:spPr>
      </p:pic>
      <p:sp>
        <p:nvSpPr>
          <p:cNvPr id="5" name="Tekstvak 4">
            <a:extLst>
              <a:ext uri="{FF2B5EF4-FFF2-40B4-BE49-F238E27FC236}">
                <a16:creationId xmlns:a16="http://schemas.microsoft.com/office/drawing/2014/main" id="{A56D51FB-4882-41BB-AD6D-92A3E97A8C7B}"/>
              </a:ext>
            </a:extLst>
          </p:cNvPr>
          <p:cNvSpPr txBox="1"/>
          <p:nvPr/>
        </p:nvSpPr>
        <p:spPr>
          <a:xfrm>
            <a:off x="1057275" y="1609725"/>
            <a:ext cx="4171950" cy="1077218"/>
          </a:xfrm>
          <a:prstGeom prst="rect">
            <a:avLst/>
          </a:prstGeom>
          <a:noFill/>
        </p:spPr>
        <p:txBody>
          <a:bodyPr wrap="square" rtlCol="0">
            <a:spAutoFit/>
          </a:bodyPr>
          <a:lstStyle/>
          <a:p>
            <a:r>
              <a:rPr lang="nl-NL" sz="3200" dirty="0">
                <a:solidFill>
                  <a:schemeClr val="bg1"/>
                </a:solidFill>
              </a:rPr>
              <a:t>Hoe kan de natuur ons inspireren?</a:t>
            </a:r>
          </a:p>
        </p:txBody>
      </p:sp>
    </p:spTree>
    <p:extLst>
      <p:ext uri="{BB962C8B-B14F-4D97-AF65-F5344CB8AC3E}">
        <p14:creationId xmlns:p14="http://schemas.microsoft.com/office/powerpoint/2010/main" val="2387513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2"/>
            <a:ext cx="9939770" cy="4429125"/>
          </a:xfrm>
        </p:spPr>
        <p:txBody>
          <a:bodyPr>
            <a:normAutofit/>
          </a:bodyPr>
          <a:lstStyle/>
          <a:p>
            <a:pPr algn="l">
              <a:buFont typeface="+mj-lt"/>
              <a:buAutoNum type="arabicPeriod"/>
            </a:pPr>
            <a:r>
              <a:rPr lang="nl-NL" b="1" i="0" dirty="0">
                <a:effectLst/>
              </a:rPr>
              <a:t>De natuur als model</a:t>
            </a:r>
            <a:r>
              <a:rPr lang="nl-NL" b="0" i="0" dirty="0">
                <a:effectLst/>
              </a:rPr>
              <a:t>. </a:t>
            </a:r>
            <a:r>
              <a:rPr lang="nl-NL" b="0" i="0" dirty="0" err="1">
                <a:effectLst/>
              </a:rPr>
              <a:t>Biomimicry</a:t>
            </a:r>
            <a:r>
              <a:rPr lang="nl-NL" b="0" i="0" dirty="0">
                <a:effectLst/>
              </a:rPr>
              <a:t> is de kunst en wetenschap die strategieën uit de natuur bestudeert, als inspiratie gebruikt en navolgt om problemen in onze menselijke maatschappijen  op te lossen, bijvoorbeeld een zonnecel geïnspireerd op een blad.</a:t>
            </a:r>
          </a:p>
          <a:p>
            <a:pPr algn="l">
              <a:buFont typeface="+mj-lt"/>
              <a:buAutoNum type="arabicPeriod"/>
            </a:pPr>
            <a:r>
              <a:rPr lang="nl-NL" b="1" i="0" dirty="0">
                <a:effectLst/>
              </a:rPr>
              <a:t>De natuur als maatstaf. </a:t>
            </a:r>
            <a:r>
              <a:rPr lang="nl-NL" b="0" i="0" dirty="0" err="1">
                <a:effectLst/>
              </a:rPr>
              <a:t>Biomimicry</a:t>
            </a:r>
            <a:r>
              <a:rPr lang="nl-NL" b="0" i="0" dirty="0">
                <a:effectLst/>
              </a:rPr>
              <a:t> past ecologische maatstaven toe om de ‘</a:t>
            </a:r>
            <a:r>
              <a:rPr lang="nl-NL" b="0" i="0" dirty="0" err="1">
                <a:effectLst/>
              </a:rPr>
              <a:t>passendheid</a:t>
            </a:r>
            <a:r>
              <a:rPr lang="nl-NL" b="0" i="0" dirty="0">
                <a:effectLst/>
              </a:rPr>
              <a:t>/ geschiktheid’ van innovaties te bepalen. Na 3,8 miljard jaar evolutie heeft de natuur geleerd: Wat werkt. Wat geschikt is. Wat blijvend is.</a:t>
            </a:r>
          </a:p>
          <a:p>
            <a:pPr algn="l">
              <a:buFont typeface="+mj-lt"/>
              <a:buAutoNum type="arabicPeriod"/>
            </a:pPr>
            <a:r>
              <a:rPr lang="nl-NL" b="1" i="0" dirty="0">
                <a:effectLst/>
              </a:rPr>
              <a:t>De natuur als mentor. </a:t>
            </a:r>
            <a:r>
              <a:rPr lang="nl-NL" b="0" i="0" dirty="0" err="1">
                <a:effectLst/>
              </a:rPr>
              <a:t>Biomimicry</a:t>
            </a:r>
            <a:r>
              <a:rPr lang="nl-NL" b="0" i="0" dirty="0">
                <a:effectLst/>
              </a:rPr>
              <a:t> is een nieuwe manier van kijken naar en waarderen van de natuur. Het introduceert een tijdperk dat niet gebaseerd is op wat we uit de natuur kunnen halen, maar wat we van de natuur kunnen leren.</a:t>
            </a:r>
          </a:p>
          <a:p>
            <a:pPr marL="0" indent="0">
              <a:spcAft>
                <a:spcPts val="600"/>
              </a:spcAft>
              <a:buNone/>
            </a:pPr>
            <a:endParaRPr lang="nl-NL" dirty="0"/>
          </a:p>
          <a:p>
            <a:pPr marL="0" indent="0">
              <a:spcAft>
                <a:spcPts val="600"/>
              </a:spcAft>
              <a:buNone/>
            </a:pPr>
            <a:endParaRPr lang="nl-NL" dirty="0"/>
          </a:p>
          <a:p>
            <a:pPr marL="0" indent="0">
              <a:spcAft>
                <a:spcPts val="600"/>
              </a:spcAft>
              <a:buNone/>
            </a:pPr>
            <a:endParaRPr lang="nl-NL" dirty="0"/>
          </a:p>
          <a:p>
            <a:pPr marL="0" indent="0">
              <a:spcAft>
                <a:spcPts val="600"/>
              </a:spcAft>
              <a:buNone/>
            </a:pPr>
            <a:r>
              <a:rPr lang="en-US" sz="1400" b="0" i="0" dirty="0" err="1">
                <a:effectLst/>
              </a:rPr>
              <a:t>Bron</a:t>
            </a:r>
            <a:r>
              <a:rPr lang="en-US" sz="1400" dirty="0"/>
              <a:t>: </a:t>
            </a:r>
            <a:r>
              <a:rPr lang="en-US" sz="1400" b="0" i="0" dirty="0">
                <a:effectLst/>
              </a:rPr>
              <a:t>Janine </a:t>
            </a:r>
            <a:r>
              <a:rPr lang="en-US" sz="1400" b="0" i="0" dirty="0" err="1">
                <a:effectLst/>
              </a:rPr>
              <a:t>Benyus</a:t>
            </a:r>
            <a:r>
              <a:rPr lang="en-US" sz="1400" b="0" i="0" dirty="0">
                <a:effectLst/>
              </a:rPr>
              <a:t> in </a:t>
            </a:r>
            <a:r>
              <a:rPr lang="en-US" sz="1400" b="0" i="0" dirty="0" err="1">
                <a:effectLst/>
              </a:rPr>
              <a:t>haar</a:t>
            </a:r>
            <a:r>
              <a:rPr lang="en-US" sz="1400" b="0" i="0" dirty="0">
                <a:effectLst/>
              </a:rPr>
              <a:t> </a:t>
            </a:r>
            <a:r>
              <a:rPr lang="en-US" sz="1400" b="0" i="0" dirty="0" err="1">
                <a:effectLst/>
              </a:rPr>
              <a:t>boek</a:t>
            </a:r>
            <a:r>
              <a:rPr lang="en-US" sz="1400" b="0" i="0" dirty="0">
                <a:effectLst/>
              </a:rPr>
              <a:t> ‘Biomimicry, innovation inspired by nature’ </a:t>
            </a:r>
            <a:endParaRPr lang="nl-NL" sz="1400" dirty="0"/>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Biomimicry</a:t>
            </a:r>
            <a:endParaRPr lang="nl-NL" dirty="0"/>
          </a:p>
        </p:txBody>
      </p:sp>
    </p:spTree>
    <p:extLst>
      <p:ext uri="{BB962C8B-B14F-4D97-AF65-F5344CB8AC3E}">
        <p14:creationId xmlns:p14="http://schemas.microsoft.com/office/powerpoint/2010/main" val="2461934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3"/>
            <a:ext cx="9939770" cy="1728788"/>
          </a:xfrm>
        </p:spPr>
        <p:txBody>
          <a:bodyPr>
            <a:normAutofit/>
          </a:bodyPr>
          <a:lstStyle/>
          <a:p>
            <a:pPr algn="l">
              <a:buFont typeface="+mj-lt"/>
              <a:buAutoNum type="arabicPeriod"/>
            </a:pPr>
            <a:r>
              <a:rPr lang="nl-NL" sz="2000" b="1" i="0" dirty="0">
                <a:effectLst/>
              </a:rPr>
              <a:t>De natuur als model</a:t>
            </a:r>
            <a:r>
              <a:rPr lang="nl-NL" sz="2000" b="0" i="0" dirty="0">
                <a:effectLst/>
              </a:rPr>
              <a:t>. </a:t>
            </a:r>
            <a:r>
              <a:rPr lang="nl-NL" sz="2000" b="0" i="0" dirty="0" err="1">
                <a:effectLst/>
              </a:rPr>
              <a:t>Biomimicry</a:t>
            </a:r>
            <a:r>
              <a:rPr lang="nl-NL" sz="2000" b="0" i="0" dirty="0">
                <a:effectLst/>
              </a:rPr>
              <a:t> is de kunst en wetenschap die strategieën uit de natuur bestudeert, als inspiratie gebruikt en navolgt om problemen in onze menselijke maatschappijen  op te lossen, bijvoorbeeld een zonnecel geïnspireerd op een blad.</a:t>
            </a:r>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Biomomicry</a:t>
            </a:r>
            <a:endParaRPr lang="nl-NL" dirty="0"/>
          </a:p>
        </p:txBody>
      </p:sp>
      <p:pic>
        <p:nvPicPr>
          <p:cNvPr id="1028" name="Picture 4">
            <a:extLst>
              <a:ext uri="{FF2B5EF4-FFF2-40B4-BE49-F238E27FC236}">
                <a16:creationId xmlns:a16="http://schemas.microsoft.com/office/drawing/2014/main" id="{99E8E660-E5F9-4466-83B8-52BD3D834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756" y="3129972"/>
            <a:ext cx="4221741" cy="3076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E062E08-4DC5-430C-8A53-52B97D743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353" y="3133165"/>
            <a:ext cx="4097868" cy="307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55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7D56C04-A560-4303-B9C4-DB7BD78A1A4D}"/>
              </a:ext>
            </a:extLst>
          </p:cNvPr>
          <p:cNvPicPr>
            <a:picLocks noChangeAspect="1"/>
          </p:cNvPicPr>
          <p:nvPr/>
        </p:nvPicPr>
        <p:blipFill>
          <a:blip r:embed="rId2"/>
          <a:stretch>
            <a:fillRect/>
          </a:stretch>
        </p:blipFill>
        <p:spPr>
          <a:xfrm>
            <a:off x="2031809" y="1283291"/>
            <a:ext cx="2267909" cy="4499238"/>
          </a:xfrm>
          <a:prstGeom prst="rect">
            <a:avLst/>
          </a:prstGeom>
        </p:spPr>
      </p:pic>
      <p:pic>
        <p:nvPicPr>
          <p:cNvPr id="12" name="Tijdelijke aanduiding voor inhoud 4">
            <a:extLst>
              <a:ext uri="{FF2B5EF4-FFF2-40B4-BE49-F238E27FC236}">
                <a16:creationId xmlns:a16="http://schemas.microsoft.com/office/drawing/2014/main" id="{4B9245F2-C564-4BFA-98F8-135ED6D6E227}"/>
              </a:ext>
            </a:extLst>
          </p:cNvPr>
          <p:cNvPicPr>
            <a:picLocks noChangeAspect="1"/>
          </p:cNvPicPr>
          <p:nvPr/>
        </p:nvPicPr>
        <p:blipFill rotWithShape="1">
          <a:blip r:embed="rId3"/>
          <a:srcRect l="70062" t="27519" r="3332" b="5495"/>
          <a:stretch/>
        </p:blipFill>
        <p:spPr>
          <a:xfrm>
            <a:off x="7892281" y="1283292"/>
            <a:ext cx="2433964" cy="4495588"/>
          </a:xfrm>
          <a:prstGeom prst="rect">
            <a:avLst/>
          </a:prstGeom>
        </p:spPr>
      </p:pic>
      <p:pic>
        <p:nvPicPr>
          <p:cNvPr id="13" name="Afbeelding 12">
            <a:extLst>
              <a:ext uri="{FF2B5EF4-FFF2-40B4-BE49-F238E27FC236}">
                <a16:creationId xmlns:a16="http://schemas.microsoft.com/office/drawing/2014/main" id="{4E5A8155-38E2-4894-9421-D10820F80005}"/>
              </a:ext>
            </a:extLst>
          </p:cNvPr>
          <p:cNvPicPr>
            <a:picLocks noChangeAspect="1"/>
          </p:cNvPicPr>
          <p:nvPr/>
        </p:nvPicPr>
        <p:blipFill rotWithShape="1">
          <a:blip r:embed="rId4"/>
          <a:srcRect t="5428" b="957"/>
          <a:stretch/>
        </p:blipFill>
        <p:spPr>
          <a:xfrm>
            <a:off x="4711201" y="1283291"/>
            <a:ext cx="2769597" cy="4495589"/>
          </a:xfrm>
          <a:prstGeom prst="rect">
            <a:avLst/>
          </a:prstGeom>
        </p:spPr>
      </p:pic>
    </p:spTree>
    <p:extLst>
      <p:ext uri="{BB962C8B-B14F-4D97-AF65-F5344CB8AC3E}">
        <p14:creationId xmlns:p14="http://schemas.microsoft.com/office/powerpoint/2010/main" val="1874226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0ED1DC9-9B57-45A9-9A8F-9BC883641B1A}"/>
              </a:ext>
            </a:extLst>
          </p:cNvPr>
          <p:cNvSpPr>
            <a:spLocks noGrp="1"/>
          </p:cNvSpPr>
          <p:nvPr>
            <p:ph type="body" sz="quarter" idx="13"/>
          </p:nvPr>
        </p:nvSpPr>
        <p:spPr>
          <a:xfrm>
            <a:off x="1880756" y="1700213"/>
            <a:ext cx="9939770" cy="1728788"/>
          </a:xfrm>
        </p:spPr>
        <p:txBody>
          <a:bodyPr>
            <a:normAutofit/>
          </a:bodyPr>
          <a:lstStyle/>
          <a:p>
            <a:pPr algn="l">
              <a:buFont typeface="+mj-lt"/>
              <a:buAutoNum type="arabicPeriod"/>
            </a:pPr>
            <a:r>
              <a:rPr lang="nl-NL" sz="2000" b="1" i="0" dirty="0">
                <a:effectLst/>
              </a:rPr>
              <a:t>De natuur als model</a:t>
            </a:r>
            <a:r>
              <a:rPr lang="nl-NL" sz="2000" b="0" i="0" dirty="0">
                <a:effectLst/>
              </a:rPr>
              <a:t>. </a:t>
            </a:r>
            <a:r>
              <a:rPr lang="nl-NL" sz="2000" b="0" i="0" dirty="0" err="1">
                <a:effectLst/>
              </a:rPr>
              <a:t>Biomimicry</a:t>
            </a:r>
            <a:r>
              <a:rPr lang="nl-NL" sz="2000" b="0" i="0" dirty="0">
                <a:effectLst/>
              </a:rPr>
              <a:t> is de kunst en wetenschap die strategieën uit de natuur bestudeert, als inspiratie gebruikt en navolgt om problemen in onze menselijke maatschappijen  op te lossen, bijvoorbeeld een zonnecel geïnspireerd op een blad.</a:t>
            </a:r>
          </a:p>
        </p:txBody>
      </p:sp>
      <p:sp>
        <p:nvSpPr>
          <p:cNvPr id="2" name="Titel 1">
            <a:extLst>
              <a:ext uri="{FF2B5EF4-FFF2-40B4-BE49-F238E27FC236}">
                <a16:creationId xmlns:a16="http://schemas.microsoft.com/office/drawing/2014/main" id="{1C9A46AE-CBC7-4AFA-B735-104CF813871F}"/>
              </a:ext>
            </a:extLst>
          </p:cNvPr>
          <p:cNvSpPr>
            <a:spLocks noGrp="1"/>
          </p:cNvSpPr>
          <p:nvPr>
            <p:ph type="title"/>
          </p:nvPr>
        </p:nvSpPr>
        <p:spPr>
          <a:xfrm>
            <a:off x="371476" y="296863"/>
            <a:ext cx="11437745" cy="1160403"/>
          </a:xfrm>
        </p:spPr>
        <p:txBody>
          <a:bodyPr anchor="t">
            <a:normAutofit/>
          </a:bodyPr>
          <a:lstStyle/>
          <a:p>
            <a:r>
              <a:rPr lang="nl-NL" dirty="0"/>
              <a:t>2. </a:t>
            </a:r>
            <a:r>
              <a:rPr lang="nl-NL" dirty="0" err="1"/>
              <a:t>Biomomicry</a:t>
            </a:r>
            <a:endParaRPr lang="nl-NL" dirty="0"/>
          </a:p>
        </p:txBody>
      </p:sp>
      <p:pic>
        <p:nvPicPr>
          <p:cNvPr id="1028" name="Picture 4">
            <a:extLst>
              <a:ext uri="{FF2B5EF4-FFF2-40B4-BE49-F238E27FC236}">
                <a16:creationId xmlns:a16="http://schemas.microsoft.com/office/drawing/2014/main" id="{99E8E660-E5F9-4466-83B8-52BD3D834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756" y="3129972"/>
            <a:ext cx="4221741" cy="3076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E062E08-4DC5-430C-8A53-52B97D743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1353" y="3133165"/>
            <a:ext cx="4097868" cy="307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103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7D56C04-A560-4303-B9C4-DB7BD78A1A4D}"/>
              </a:ext>
            </a:extLst>
          </p:cNvPr>
          <p:cNvPicPr>
            <a:picLocks noChangeAspect="1"/>
          </p:cNvPicPr>
          <p:nvPr/>
        </p:nvPicPr>
        <p:blipFill>
          <a:blip r:embed="rId2"/>
          <a:stretch>
            <a:fillRect/>
          </a:stretch>
        </p:blipFill>
        <p:spPr>
          <a:xfrm>
            <a:off x="2031809" y="1283291"/>
            <a:ext cx="2267909" cy="4499238"/>
          </a:xfrm>
          <a:prstGeom prst="rect">
            <a:avLst/>
          </a:prstGeom>
        </p:spPr>
      </p:pic>
      <p:pic>
        <p:nvPicPr>
          <p:cNvPr id="12" name="Tijdelijke aanduiding voor inhoud 4">
            <a:extLst>
              <a:ext uri="{FF2B5EF4-FFF2-40B4-BE49-F238E27FC236}">
                <a16:creationId xmlns:a16="http://schemas.microsoft.com/office/drawing/2014/main" id="{4B9245F2-C564-4BFA-98F8-135ED6D6E227}"/>
              </a:ext>
            </a:extLst>
          </p:cNvPr>
          <p:cNvPicPr>
            <a:picLocks noChangeAspect="1"/>
          </p:cNvPicPr>
          <p:nvPr/>
        </p:nvPicPr>
        <p:blipFill rotWithShape="1">
          <a:blip r:embed="rId3"/>
          <a:srcRect l="70062" t="27519" r="3332" b="5495"/>
          <a:stretch/>
        </p:blipFill>
        <p:spPr>
          <a:xfrm>
            <a:off x="7892281" y="1283292"/>
            <a:ext cx="2433964" cy="4495588"/>
          </a:xfrm>
          <a:prstGeom prst="rect">
            <a:avLst/>
          </a:prstGeom>
        </p:spPr>
      </p:pic>
      <p:pic>
        <p:nvPicPr>
          <p:cNvPr id="13" name="Afbeelding 12">
            <a:extLst>
              <a:ext uri="{FF2B5EF4-FFF2-40B4-BE49-F238E27FC236}">
                <a16:creationId xmlns:a16="http://schemas.microsoft.com/office/drawing/2014/main" id="{4E5A8155-38E2-4894-9421-D10820F80005}"/>
              </a:ext>
            </a:extLst>
          </p:cNvPr>
          <p:cNvPicPr>
            <a:picLocks noChangeAspect="1"/>
          </p:cNvPicPr>
          <p:nvPr/>
        </p:nvPicPr>
        <p:blipFill rotWithShape="1">
          <a:blip r:embed="rId4"/>
          <a:srcRect t="5428" b="957"/>
          <a:stretch/>
        </p:blipFill>
        <p:spPr>
          <a:xfrm>
            <a:off x="4711201" y="1283291"/>
            <a:ext cx="2769597" cy="4495589"/>
          </a:xfrm>
          <a:prstGeom prst="rect">
            <a:avLst/>
          </a:prstGeom>
        </p:spPr>
      </p:pic>
    </p:spTree>
    <p:extLst>
      <p:ext uri="{BB962C8B-B14F-4D97-AF65-F5344CB8AC3E}">
        <p14:creationId xmlns:p14="http://schemas.microsoft.com/office/powerpoint/2010/main" val="897588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509054" y="1825625"/>
            <a:ext cx="8844745" cy="4351338"/>
          </a:xfrm>
        </p:spPr>
        <p:txBody>
          <a:bodyPr>
            <a:normAutofit/>
          </a:bodyPr>
          <a:lstStyle/>
          <a:p>
            <a:r>
              <a:rPr lang="nl-NL" b="1" dirty="0"/>
              <a:t>Netwerken</a:t>
            </a:r>
            <a:r>
              <a:rPr lang="nl-NL" dirty="0"/>
              <a:t>: Alle onderdelen van een ecologisch systeem zijn onderling met elkaar verbonden en van elkaar afhankelijk</a:t>
            </a:r>
          </a:p>
          <a:p>
            <a:r>
              <a:rPr lang="nl-NL" i="1" dirty="0"/>
              <a:t>Bijen voedsel versus bestuiving</a:t>
            </a:r>
          </a:p>
          <a:p>
            <a:endParaRPr lang="nl-NL" dirty="0"/>
          </a:p>
          <a:p>
            <a:pPr marL="0" indent="0">
              <a:buNone/>
            </a:pPr>
            <a:endParaRPr lang="nl-NL" dirty="0"/>
          </a:p>
        </p:txBody>
      </p:sp>
      <p:pic>
        <p:nvPicPr>
          <p:cNvPr id="9" name="Afbeelding 8">
            <a:extLst>
              <a:ext uri="{FF2B5EF4-FFF2-40B4-BE49-F238E27FC236}">
                <a16:creationId xmlns:a16="http://schemas.microsoft.com/office/drawing/2014/main" id="{BF431872-0A56-48C8-A599-0B18D0D63369}"/>
              </a:ext>
            </a:extLst>
          </p:cNvPr>
          <p:cNvPicPr>
            <a:picLocks noChangeAspect="1"/>
          </p:cNvPicPr>
          <p:nvPr/>
        </p:nvPicPr>
        <p:blipFill>
          <a:blip r:embed="rId2"/>
          <a:stretch>
            <a:fillRect/>
          </a:stretch>
        </p:blipFill>
        <p:spPr>
          <a:xfrm>
            <a:off x="746930" y="1690688"/>
            <a:ext cx="1762125" cy="2238375"/>
          </a:xfrm>
          <a:prstGeom prst="rect">
            <a:avLst/>
          </a:prstGeom>
        </p:spPr>
      </p:pic>
      <p:pic>
        <p:nvPicPr>
          <p:cNvPr id="7170" name="Picture 2" descr="Inauguration de la Binhata repoussée | Faux-la-Montagne">
            <a:extLst>
              <a:ext uri="{FF2B5EF4-FFF2-40B4-BE49-F238E27FC236}">
                <a16:creationId xmlns:a16="http://schemas.microsoft.com/office/drawing/2014/main" id="{49CC48C6-E9F4-4BD5-A8A3-B1011771B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053" y="2933890"/>
            <a:ext cx="8844746" cy="324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333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509054" y="1825625"/>
            <a:ext cx="8844745" cy="4351338"/>
          </a:xfrm>
        </p:spPr>
        <p:txBody>
          <a:bodyPr>
            <a:normAutofit/>
          </a:bodyPr>
          <a:lstStyle/>
          <a:p>
            <a:r>
              <a:rPr lang="nl-NL" b="1" dirty="0"/>
              <a:t>Ingebedde systemen</a:t>
            </a:r>
            <a:r>
              <a:rPr lang="nl-NL" dirty="0"/>
              <a:t>: Gelaagde structuur van systemen in systemen</a:t>
            </a:r>
          </a:p>
          <a:p>
            <a:r>
              <a:rPr lang="nl-NL" i="1" dirty="0"/>
              <a:t>Cellen-organen-organisme-ecosysteem</a:t>
            </a:r>
          </a:p>
        </p:txBody>
      </p:sp>
      <p:pic>
        <p:nvPicPr>
          <p:cNvPr id="7" name="Afbeelding 6">
            <a:extLst>
              <a:ext uri="{FF2B5EF4-FFF2-40B4-BE49-F238E27FC236}">
                <a16:creationId xmlns:a16="http://schemas.microsoft.com/office/drawing/2014/main" id="{24DC8472-1963-45FA-80C3-33D750E5EAC3}"/>
              </a:ext>
            </a:extLst>
          </p:cNvPr>
          <p:cNvPicPr>
            <a:picLocks noChangeAspect="1"/>
          </p:cNvPicPr>
          <p:nvPr/>
        </p:nvPicPr>
        <p:blipFill>
          <a:blip r:embed="rId2"/>
          <a:stretch>
            <a:fillRect/>
          </a:stretch>
        </p:blipFill>
        <p:spPr>
          <a:xfrm>
            <a:off x="838201" y="1644485"/>
            <a:ext cx="1524000" cy="1419225"/>
          </a:xfrm>
          <a:prstGeom prst="rect">
            <a:avLst/>
          </a:prstGeom>
        </p:spPr>
      </p:pic>
      <p:pic>
        <p:nvPicPr>
          <p:cNvPr id="4" name="Afbeelding 3">
            <a:extLst>
              <a:ext uri="{FF2B5EF4-FFF2-40B4-BE49-F238E27FC236}">
                <a16:creationId xmlns:a16="http://schemas.microsoft.com/office/drawing/2014/main" id="{309FF5EF-53EC-424F-A6E3-6E1DD425E819}"/>
              </a:ext>
            </a:extLst>
          </p:cNvPr>
          <p:cNvPicPr>
            <a:picLocks noChangeAspect="1"/>
          </p:cNvPicPr>
          <p:nvPr/>
        </p:nvPicPr>
        <p:blipFill>
          <a:blip r:embed="rId3"/>
          <a:stretch>
            <a:fillRect/>
          </a:stretch>
        </p:blipFill>
        <p:spPr>
          <a:xfrm>
            <a:off x="2505590" y="2779135"/>
            <a:ext cx="6381750" cy="3190875"/>
          </a:xfrm>
          <a:prstGeom prst="rect">
            <a:avLst/>
          </a:prstGeom>
        </p:spPr>
      </p:pic>
    </p:spTree>
    <p:extLst>
      <p:ext uri="{BB962C8B-B14F-4D97-AF65-F5344CB8AC3E}">
        <p14:creationId xmlns:p14="http://schemas.microsoft.com/office/powerpoint/2010/main" val="38422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781300" y="1825625"/>
            <a:ext cx="8572500" cy="4351338"/>
          </a:xfrm>
        </p:spPr>
        <p:txBody>
          <a:bodyPr/>
          <a:lstStyle/>
          <a:p>
            <a:r>
              <a:rPr lang="nl-NL" b="1" dirty="0"/>
              <a:t>Kringloop</a:t>
            </a:r>
            <a:r>
              <a:rPr lang="nl-NL" dirty="0"/>
              <a:t>: binnen ecologisch systeem vindt continue uitwisseling van stoffen plaats</a:t>
            </a:r>
          </a:p>
          <a:p>
            <a:r>
              <a:rPr lang="nl-NL" i="1" dirty="0"/>
              <a:t>Ecosysteem kringloop – </a:t>
            </a:r>
            <a:r>
              <a:rPr lang="nl-NL" i="1" dirty="0" err="1"/>
              <a:t>Ecoregio</a:t>
            </a:r>
            <a:r>
              <a:rPr lang="nl-NL" i="1" dirty="0"/>
              <a:t> kringloop – </a:t>
            </a:r>
            <a:r>
              <a:rPr lang="nl-NL" i="1" dirty="0" err="1"/>
              <a:t>Biosphere</a:t>
            </a:r>
            <a:r>
              <a:rPr lang="nl-NL" i="1" dirty="0"/>
              <a:t> kringloop</a:t>
            </a:r>
          </a:p>
          <a:p>
            <a:pPr marL="0" indent="0">
              <a:buNone/>
            </a:pPr>
            <a:endParaRPr lang="nl-NL" dirty="0"/>
          </a:p>
        </p:txBody>
      </p:sp>
      <p:pic>
        <p:nvPicPr>
          <p:cNvPr id="5" name="Afbeelding 4">
            <a:extLst>
              <a:ext uri="{FF2B5EF4-FFF2-40B4-BE49-F238E27FC236}">
                <a16:creationId xmlns:a16="http://schemas.microsoft.com/office/drawing/2014/main" id="{580656AE-FB88-4ADF-B6E9-64BAB1B64EC1}"/>
              </a:ext>
            </a:extLst>
          </p:cNvPr>
          <p:cNvPicPr>
            <a:picLocks noChangeAspect="1"/>
          </p:cNvPicPr>
          <p:nvPr/>
        </p:nvPicPr>
        <p:blipFill>
          <a:blip r:embed="rId2"/>
          <a:stretch>
            <a:fillRect/>
          </a:stretch>
        </p:blipFill>
        <p:spPr>
          <a:xfrm>
            <a:off x="760126" y="1607416"/>
            <a:ext cx="1485900" cy="1390650"/>
          </a:xfrm>
          <a:prstGeom prst="rect">
            <a:avLst/>
          </a:prstGeom>
        </p:spPr>
      </p:pic>
      <p:pic>
        <p:nvPicPr>
          <p:cNvPr id="5122" name="Picture 2" descr="Mycorrhiza">
            <a:extLst>
              <a:ext uri="{FF2B5EF4-FFF2-40B4-BE49-F238E27FC236}">
                <a16:creationId xmlns:a16="http://schemas.microsoft.com/office/drawing/2014/main" id="{FF307469-FF74-40AC-AFFB-117D33037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719" y="2753590"/>
            <a:ext cx="6446981" cy="3626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13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D24306-64E7-3E9C-E3F4-472BDE98C468}"/>
              </a:ext>
            </a:extLst>
          </p:cNvPr>
          <p:cNvSpPr>
            <a:spLocks noGrp="1"/>
          </p:cNvSpPr>
          <p:nvPr>
            <p:ph type="title"/>
          </p:nvPr>
        </p:nvSpPr>
        <p:spPr>
          <a:xfrm>
            <a:off x="0" y="148460"/>
            <a:ext cx="10728915" cy="1160403"/>
          </a:xfrm>
        </p:spPr>
        <p:txBody>
          <a:bodyPr/>
          <a:lstStyle/>
          <a:p>
            <a:r>
              <a:rPr lang="nl-NL" dirty="0"/>
              <a:t>Energietransitie &amp; circulaire transitie</a:t>
            </a:r>
          </a:p>
        </p:txBody>
      </p:sp>
      <p:pic>
        <p:nvPicPr>
          <p:cNvPr id="4" name="Onlinemedia 3" title="Kunnen de energietransitie en de circulaire economie elkaar versterken?">
            <a:hlinkClick r:id="" action="ppaction://media"/>
            <a:extLst>
              <a:ext uri="{FF2B5EF4-FFF2-40B4-BE49-F238E27FC236}">
                <a16:creationId xmlns:a16="http://schemas.microsoft.com/office/drawing/2014/main" id="{D48443AA-3FE0-865E-7E0C-EBBC1AD73958}"/>
              </a:ext>
            </a:extLst>
          </p:cNvPr>
          <p:cNvPicPr>
            <a:picLocks noGrp="1" noRot="1" noChangeAspect="1"/>
          </p:cNvPicPr>
          <p:nvPr>
            <p:ph idx="1"/>
            <a:videoFile r:link="rId1"/>
          </p:nvPr>
        </p:nvPicPr>
        <p:blipFill>
          <a:blip r:embed="rId3"/>
          <a:stretch>
            <a:fillRect/>
          </a:stretch>
        </p:blipFill>
        <p:spPr>
          <a:xfrm>
            <a:off x="607162" y="1064314"/>
            <a:ext cx="9514589" cy="5371854"/>
          </a:xfrm>
          <a:prstGeom prst="rect">
            <a:avLst/>
          </a:prstGeom>
        </p:spPr>
      </p:pic>
    </p:spTree>
    <p:extLst>
      <p:ext uri="{BB962C8B-B14F-4D97-AF65-F5344CB8AC3E}">
        <p14:creationId xmlns:p14="http://schemas.microsoft.com/office/powerpoint/2010/main" val="278480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781300" y="1606260"/>
            <a:ext cx="8572500" cy="4570703"/>
          </a:xfrm>
        </p:spPr>
        <p:txBody>
          <a:bodyPr/>
          <a:lstStyle/>
          <a:p>
            <a:endParaRPr lang="nl-NL" dirty="0"/>
          </a:p>
          <a:p>
            <a:r>
              <a:rPr lang="nl-NL" b="1" dirty="0"/>
              <a:t>Stromen</a:t>
            </a:r>
            <a:r>
              <a:rPr lang="nl-NL" dirty="0"/>
              <a:t>: organisme zijn open systemen; hiervoor is een voortdurende energie-invoer nodig</a:t>
            </a:r>
          </a:p>
          <a:p>
            <a:r>
              <a:rPr lang="nl-NL" i="1" dirty="0"/>
              <a:t>Zon – gras –muis – steenuil, bij iedere energieomzetting komt warmte vrij</a:t>
            </a:r>
          </a:p>
        </p:txBody>
      </p:sp>
      <p:pic>
        <p:nvPicPr>
          <p:cNvPr id="15" name="Afbeelding 14">
            <a:extLst>
              <a:ext uri="{FF2B5EF4-FFF2-40B4-BE49-F238E27FC236}">
                <a16:creationId xmlns:a16="http://schemas.microsoft.com/office/drawing/2014/main" id="{07DF6E77-C563-4A1A-B588-5207C012D579}"/>
              </a:ext>
            </a:extLst>
          </p:cNvPr>
          <p:cNvPicPr>
            <a:picLocks noChangeAspect="1"/>
          </p:cNvPicPr>
          <p:nvPr/>
        </p:nvPicPr>
        <p:blipFill>
          <a:blip r:embed="rId2"/>
          <a:stretch>
            <a:fillRect/>
          </a:stretch>
        </p:blipFill>
        <p:spPr>
          <a:xfrm>
            <a:off x="698081" y="1419225"/>
            <a:ext cx="2028825" cy="2009775"/>
          </a:xfrm>
          <a:prstGeom prst="rect">
            <a:avLst/>
          </a:prstGeom>
        </p:spPr>
      </p:pic>
      <p:pic>
        <p:nvPicPr>
          <p:cNvPr id="4100" name="Picture 4" descr="Ik vraag dus ik ben #5 — Hebben veganisten ongelijk? | by ...">
            <a:extLst>
              <a:ext uri="{FF2B5EF4-FFF2-40B4-BE49-F238E27FC236}">
                <a16:creationId xmlns:a16="http://schemas.microsoft.com/office/drawing/2014/main" id="{44A337D0-36E4-4DD7-93BE-A0069EDC1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99" y="3101215"/>
            <a:ext cx="8253845" cy="3605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36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895600" y="1825625"/>
            <a:ext cx="8458200" cy="4351338"/>
          </a:xfrm>
        </p:spPr>
        <p:txBody>
          <a:bodyPr>
            <a:normAutofit/>
          </a:bodyPr>
          <a:lstStyle/>
          <a:p>
            <a:r>
              <a:rPr lang="nl-NL" b="1" dirty="0"/>
              <a:t>Ontwikkeling</a:t>
            </a:r>
            <a:r>
              <a:rPr lang="nl-NL" dirty="0"/>
              <a:t>: het manifesterende leven, ontwikkelen en leren van individuen en soorten. Creativiteit en wederzijdse aanpassing waarmee organismen en omgeving gezamenlijk evolueren.</a:t>
            </a:r>
          </a:p>
          <a:p>
            <a:r>
              <a:rPr lang="nl-NL" i="1" dirty="0"/>
              <a:t>Darwin </a:t>
            </a:r>
            <a:r>
              <a:rPr lang="en-US" i="1" dirty="0">
                <a:solidFill>
                  <a:srgbClr val="0A0A0A"/>
                </a:solidFill>
                <a:effectLst/>
                <a:latin typeface="Produkt"/>
              </a:rPr>
              <a:t>The Origin of the Species</a:t>
            </a:r>
          </a:p>
          <a:p>
            <a:pPr marL="0" indent="0">
              <a:buNone/>
            </a:pPr>
            <a:endParaRPr lang="nl-NL" dirty="0"/>
          </a:p>
        </p:txBody>
      </p:sp>
      <p:pic>
        <p:nvPicPr>
          <p:cNvPr id="13" name="Afbeelding 12">
            <a:extLst>
              <a:ext uri="{FF2B5EF4-FFF2-40B4-BE49-F238E27FC236}">
                <a16:creationId xmlns:a16="http://schemas.microsoft.com/office/drawing/2014/main" id="{DED83095-A7C7-4EC3-AE1E-04A1C05D5AB1}"/>
              </a:ext>
            </a:extLst>
          </p:cNvPr>
          <p:cNvPicPr>
            <a:picLocks noChangeAspect="1"/>
          </p:cNvPicPr>
          <p:nvPr/>
        </p:nvPicPr>
        <p:blipFill>
          <a:blip r:embed="rId2"/>
          <a:stretch>
            <a:fillRect/>
          </a:stretch>
        </p:blipFill>
        <p:spPr>
          <a:xfrm>
            <a:off x="799821" y="1457266"/>
            <a:ext cx="1590675" cy="1676400"/>
          </a:xfrm>
          <a:prstGeom prst="rect">
            <a:avLst/>
          </a:prstGeom>
        </p:spPr>
      </p:pic>
      <p:pic>
        <p:nvPicPr>
          <p:cNvPr id="4" name="Afbeelding 3">
            <a:extLst>
              <a:ext uri="{FF2B5EF4-FFF2-40B4-BE49-F238E27FC236}">
                <a16:creationId xmlns:a16="http://schemas.microsoft.com/office/drawing/2014/main" id="{41657911-598C-4018-AE8B-9A152CE11529}"/>
              </a:ext>
            </a:extLst>
          </p:cNvPr>
          <p:cNvPicPr>
            <a:picLocks noChangeAspect="1"/>
          </p:cNvPicPr>
          <p:nvPr/>
        </p:nvPicPr>
        <p:blipFill>
          <a:blip r:embed="rId3"/>
          <a:stretch>
            <a:fillRect/>
          </a:stretch>
        </p:blipFill>
        <p:spPr>
          <a:xfrm>
            <a:off x="2978968" y="3019662"/>
            <a:ext cx="4741477" cy="3838338"/>
          </a:xfrm>
          <a:prstGeom prst="rect">
            <a:avLst/>
          </a:prstGeom>
        </p:spPr>
      </p:pic>
    </p:spTree>
    <p:extLst>
      <p:ext uri="{BB962C8B-B14F-4D97-AF65-F5344CB8AC3E}">
        <p14:creationId xmlns:p14="http://schemas.microsoft.com/office/powerpoint/2010/main" val="2694340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09C6-29F2-4E0E-8399-33B1E551FEA8}"/>
              </a:ext>
            </a:extLst>
          </p:cNvPr>
          <p:cNvSpPr>
            <a:spLocks noGrp="1"/>
          </p:cNvSpPr>
          <p:nvPr>
            <p:ph type="title"/>
          </p:nvPr>
        </p:nvSpPr>
        <p:spPr/>
        <p:txBody>
          <a:bodyPr/>
          <a:lstStyle/>
          <a:p>
            <a:r>
              <a:rPr lang="nl-NL" dirty="0"/>
              <a:t>Ecologische principes</a:t>
            </a:r>
          </a:p>
        </p:txBody>
      </p:sp>
      <p:sp>
        <p:nvSpPr>
          <p:cNvPr id="3" name="Tijdelijke aanduiding voor inhoud 2">
            <a:extLst>
              <a:ext uri="{FF2B5EF4-FFF2-40B4-BE49-F238E27FC236}">
                <a16:creationId xmlns:a16="http://schemas.microsoft.com/office/drawing/2014/main" id="{0AFB181B-03A3-4F3F-9F31-EB8C52CF882D}"/>
              </a:ext>
            </a:extLst>
          </p:cNvPr>
          <p:cNvSpPr>
            <a:spLocks noGrp="1"/>
          </p:cNvSpPr>
          <p:nvPr>
            <p:ph idx="1"/>
          </p:nvPr>
        </p:nvSpPr>
        <p:spPr>
          <a:xfrm>
            <a:off x="2895600" y="1825625"/>
            <a:ext cx="8458200" cy="4351338"/>
          </a:xfrm>
        </p:spPr>
        <p:txBody>
          <a:bodyPr>
            <a:normAutofit/>
          </a:bodyPr>
          <a:lstStyle/>
          <a:p>
            <a:endParaRPr lang="nl-NL" dirty="0"/>
          </a:p>
          <a:p>
            <a:r>
              <a:rPr lang="nl-NL" b="1" dirty="0"/>
              <a:t>Dynamische balans</a:t>
            </a:r>
            <a:r>
              <a:rPr lang="nl-NL" dirty="0"/>
              <a:t>: Ecologische kringlopen zijn zelf organiserend en streven naar een dynamische balans (mét fluctuaties). Feedbackcirkel </a:t>
            </a:r>
          </a:p>
          <a:p>
            <a:r>
              <a:rPr lang="nl-NL" i="1" dirty="0"/>
              <a:t>Populatie steenuilen versus populatie veldmuizen</a:t>
            </a:r>
          </a:p>
        </p:txBody>
      </p:sp>
      <p:pic>
        <p:nvPicPr>
          <p:cNvPr id="11" name="Afbeelding 10">
            <a:extLst>
              <a:ext uri="{FF2B5EF4-FFF2-40B4-BE49-F238E27FC236}">
                <a16:creationId xmlns:a16="http://schemas.microsoft.com/office/drawing/2014/main" id="{B1A5B774-D5D4-494E-9F0A-20FEC5AA9DC2}"/>
              </a:ext>
            </a:extLst>
          </p:cNvPr>
          <p:cNvPicPr>
            <a:picLocks noChangeAspect="1"/>
          </p:cNvPicPr>
          <p:nvPr/>
        </p:nvPicPr>
        <p:blipFill>
          <a:blip r:embed="rId2"/>
          <a:stretch>
            <a:fillRect/>
          </a:stretch>
        </p:blipFill>
        <p:spPr>
          <a:xfrm>
            <a:off x="707606" y="1580718"/>
            <a:ext cx="2009775" cy="2038350"/>
          </a:xfrm>
          <a:prstGeom prst="rect">
            <a:avLst/>
          </a:prstGeom>
        </p:spPr>
      </p:pic>
      <p:pic>
        <p:nvPicPr>
          <p:cNvPr id="3074" name="Picture 2" descr="2019 is een bijzonder goed muizenjaar | Landschap Noord ...">
            <a:extLst>
              <a:ext uri="{FF2B5EF4-FFF2-40B4-BE49-F238E27FC236}">
                <a16:creationId xmlns:a16="http://schemas.microsoft.com/office/drawing/2014/main" id="{7D88AE85-D330-415A-9575-B40DB9CB6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381" y="3373582"/>
            <a:ext cx="3906049" cy="2554432"/>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DDC74B3-1F83-45C9-98BA-2D73305C8DF9}"/>
              </a:ext>
            </a:extLst>
          </p:cNvPr>
          <p:cNvPicPr>
            <a:picLocks noChangeAspect="1"/>
          </p:cNvPicPr>
          <p:nvPr/>
        </p:nvPicPr>
        <p:blipFill>
          <a:blip r:embed="rId4"/>
          <a:stretch>
            <a:fillRect/>
          </a:stretch>
        </p:blipFill>
        <p:spPr>
          <a:xfrm>
            <a:off x="6896966" y="3373582"/>
            <a:ext cx="3853191" cy="2554432"/>
          </a:xfrm>
          <a:prstGeom prst="rect">
            <a:avLst/>
          </a:prstGeom>
        </p:spPr>
      </p:pic>
    </p:spTree>
    <p:extLst>
      <p:ext uri="{BB962C8B-B14F-4D97-AF65-F5344CB8AC3E}">
        <p14:creationId xmlns:p14="http://schemas.microsoft.com/office/powerpoint/2010/main" val="2018924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6186F92B-0197-4973-A39D-6BCB0E94C5AC}"/>
              </a:ext>
            </a:extLst>
          </p:cNvPr>
          <p:cNvPicPr>
            <a:picLocks noChangeAspect="1"/>
          </p:cNvPicPr>
          <p:nvPr/>
        </p:nvPicPr>
        <p:blipFill rotWithShape="1">
          <a:blip r:embed="rId2"/>
          <a:srcRect b="6250"/>
          <a:stretch/>
        </p:blipFill>
        <p:spPr>
          <a:xfrm>
            <a:off x="-1" y="10"/>
            <a:ext cx="12192000" cy="6857990"/>
          </a:xfrm>
          <a:prstGeom prst="rect">
            <a:avLst/>
          </a:prstGeom>
        </p:spPr>
      </p:pic>
      <p:sp>
        <p:nvSpPr>
          <p:cNvPr id="2" name="Titel 1">
            <a:extLst>
              <a:ext uri="{FF2B5EF4-FFF2-40B4-BE49-F238E27FC236}">
                <a16:creationId xmlns:a16="http://schemas.microsoft.com/office/drawing/2014/main" id="{90E97218-FF12-4073-B4C1-FABB34F5A944}"/>
              </a:ext>
            </a:extLst>
          </p:cNvPr>
          <p:cNvSpPr>
            <a:spLocks noGrp="1"/>
          </p:cNvSpPr>
          <p:nvPr>
            <p:ph type="title"/>
          </p:nvPr>
        </p:nvSpPr>
        <p:spPr>
          <a:xfrm>
            <a:off x="525516" y="1913950"/>
            <a:ext cx="4593021" cy="1342754"/>
          </a:xfrm>
          <a:solidFill>
            <a:schemeClr val="bg1">
              <a:alpha val="75000"/>
            </a:schemeClr>
          </a:solidFill>
        </p:spPr>
        <p:txBody>
          <a:bodyPr>
            <a:normAutofit fontScale="90000"/>
          </a:bodyPr>
          <a:lstStyle/>
          <a:p>
            <a:pPr algn="ctr"/>
            <a:r>
              <a:rPr lang="nl-NL" sz="3600" dirty="0"/>
              <a:t>Inzicht in complexiteit en afhankelijkheid</a:t>
            </a:r>
          </a:p>
        </p:txBody>
      </p:sp>
      <p:sp>
        <p:nvSpPr>
          <p:cNvPr id="11" name="Content Placeholder 10">
            <a:extLst>
              <a:ext uri="{FF2B5EF4-FFF2-40B4-BE49-F238E27FC236}">
                <a16:creationId xmlns:a16="http://schemas.microsoft.com/office/drawing/2014/main" id="{9F5B4785-757F-452C-866A-68B6A4537EDA}"/>
              </a:ext>
            </a:extLst>
          </p:cNvPr>
          <p:cNvSpPr>
            <a:spLocks noGrp="1"/>
          </p:cNvSpPr>
          <p:nvPr>
            <p:ph idx="1"/>
          </p:nvPr>
        </p:nvSpPr>
        <p:spPr>
          <a:xfrm>
            <a:off x="525516" y="3417573"/>
            <a:ext cx="4593021" cy="2619839"/>
          </a:xfrm>
          <a:solidFill>
            <a:schemeClr val="bg1">
              <a:alpha val="75000"/>
            </a:schemeClr>
          </a:solidFill>
        </p:spPr>
        <p:txBody>
          <a:bodyPr anchor="ctr">
            <a:normAutofit fontScale="92500" lnSpcReduction="10000"/>
          </a:bodyPr>
          <a:lstStyle/>
          <a:p>
            <a:pPr marL="0" indent="0">
              <a:buNone/>
            </a:pPr>
            <a:r>
              <a:rPr lang="en-US" sz="2400" dirty="0"/>
              <a:t>De </a:t>
            </a:r>
            <a:r>
              <a:rPr lang="en-US" sz="2400" dirty="0" err="1"/>
              <a:t>mens</a:t>
            </a:r>
            <a:r>
              <a:rPr lang="en-US" sz="2400" dirty="0"/>
              <a:t> </a:t>
            </a:r>
            <a:r>
              <a:rPr lang="en-US" sz="2400" dirty="0" err="1"/>
              <a:t>leeft</a:t>
            </a:r>
            <a:r>
              <a:rPr lang="en-US" sz="2400" dirty="0"/>
              <a:t> </a:t>
            </a:r>
            <a:r>
              <a:rPr lang="en-US" sz="2400" dirty="0" err="1"/>
              <a:t>niet</a:t>
            </a:r>
            <a:r>
              <a:rPr lang="en-US" sz="2400" dirty="0"/>
              <a:t> in de </a:t>
            </a:r>
            <a:r>
              <a:rPr lang="en-US" sz="2400" dirty="0" err="1"/>
              <a:t>natuur</a:t>
            </a:r>
            <a:r>
              <a:rPr lang="en-US" sz="2400" dirty="0"/>
              <a:t>, </a:t>
            </a:r>
            <a:r>
              <a:rPr lang="en-US" sz="2400" dirty="0" err="1"/>
              <a:t>wij</a:t>
            </a:r>
            <a:r>
              <a:rPr lang="en-US" sz="2400" dirty="0"/>
              <a:t> </a:t>
            </a:r>
            <a:r>
              <a:rPr lang="en-US" sz="2400" dirty="0" err="1"/>
              <a:t>zijn</a:t>
            </a:r>
            <a:r>
              <a:rPr lang="en-US" sz="2400" dirty="0"/>
              <a:t> </a:t>
            </a:r>
            <a:r>
              <a:rPr lang="en-US" sz="2400" dirty="0" err="1"/>
              <a:t>natuur</a:t>
            </a:r>
            <a:r>
              <a:rPr lang="en-US" sz="2400" dirty="0"/>
              <a:t>!</a:t>
            </a:r>
          </a:p>
          <a:p>
            <a:pPr marL="0" indent="0">
              <a:buNone/>
            </a:pPr>
            <a:endParaRPr lang="en-US" sz="2400" dirty="0"/>
          </a:p>
          <a:p>
            <a:pPr marL="0" indent="0">
              <a:buNone/>
            </a:pPr>
            <a:r>
              <a:rPr lang="en-US" sz="2400" dirty="0"/>
              <a:t>Door de </a:t>
            </a:r>
            <a:r>
              <a:rPr lang="en-US" sz="2400" dirty="0" err="1"/>
              <a:t>diepe</a:t>
            </a:r>
            <a:r>
              <a:rPr lang="en-US" sz="2400" dirty="0"/>
              <a:t> </a:t>
            </a:r>
            <a:r>
              <a:rPr lang="en-US" sz="2400" dirty="0" err="1"/>
              <a:t>bewustwording</a:t>
            </a:r>
            <a:r>
              <a:rPr lang="en-US" sz="2400" dirty="0"/>
              <a:t> </a:t>
            </a:r>
            <a:r>
              <a:rPr lang="en-US" sz="2400" dirty="0" err="1"/>
              <a:t>dat</a:t>
            </a:r>
            <a:r>
              <a:rPr lang="en-US" sz="2400" dirty="0"/>
              <a:t> </a:t>
            </a:r>
            <a:r>
              <a:rPr lang="en-US" sz="2400" dirty="0" err="1"/>
              <a:t>alles</a:t>
            </a:r>
            <a:r>
              <a:rPr lang="en-US" sz="2400" dirty="0"/>
              <a:t> met </a:t>
            </a:r>
            <a:r>
              <a:rPr lang="en-US" sz="2400" dirty="0" err="1"/>
              <a:t>elkaar</a:t>
            </a:r>
            <a:r>
              <a:rPr lang="en-US" sz="2400" dirty="0"/>
              <a:t> </a:t>
            </a:r>
            <a:r>
              <a:rPr lang="en-US" sz="2400" dirty="0" err="1"/>
              <a:t>samenhangt</a:t>
            </a:r>
            <a:r>
              <a:rPr lang="en-US" sz="2400" dirty="0"/>
              <a:t> en </a:t>
            </a:r>
            <a:r>
              <a:rPr lang="en-US" sz="2400" dirty="0" err="1"/>
              <a:t>dat</a:t>
            </a:r>
            <a:r>
              <a:rPr lang="en-US" sz="2400" dirty="0"/>
              <a:t> </a:t>
            </a:r>
            <a:r>
              <a:rPr lang="en-US" sz="2400" dirty="0" err="1"/>
              <a:t>iedere</a:t>
            </a:r>
            <a:r>
              <a:rPr lang="en-US" sz="2400" dirty="0"/>
              <a:t> </a:t>
            </a:r>
            <a:r>
              <a:rPr lang="en-US" sz="2400" dirty="0" err="1"/>
              <a:t>handeling</a:t>
            </a:r>
            <a:r>
              <a:rPr lang="en-US" sz="2400" dirty="0"/>
              <a:t> er toe </a:t>
            </a:r>
            <a:r>
              <a:rPr lang="en-US" sz="2400" dirty="0" err="1"/>
              <a:t>doet</a:t>
            </a:r>
            <a:r>
              <a:rPr lang="en-US" sz="2400" dirty="0"/>
              <a:t> </a:t>
            </a:r>
            <a:r>
              <a:rPr lang="en-US" sz="2400" dirty="0" err="1"/>
              <a:t>heeft</a:t>
            </a:r>
            <a:r>
              <a:rPr lang="en-US" sz="2400" dirty="0"/>
              <a:t> </a:t>
            </a:r>
            <a:r>
              <a:rPr lang="en-US" sz="2400" dirty="0" err="1"/>
              <a:t>mij</a:t>
            </a:r>
            <a:r>
              <a:rPr lang="en-US" sz="2400" dirty="0"/>
              <a:t> er toe </a:t>
            </a:r>
            <a:r>
              <a:rPr lang="en-US" sz="2400" dirty="0" err="1"/>
              <a:t>bewogen</a:t>
            </a:r>
            <a:r>
              <a:rPr lang="en-US" sz="2400" dirty="0"/>
              <a:t> het </a:t>
            </a:r>
            <a:r>
              <a:rPr lang="en-US" sz="2400" dirty="0" err="1"/>
              <a:t>anders</a:t>
            </a:r>
            <a:r>
              <a:rPr lang="en-US" sz="2400" dirty="0"/>
              <a:t> te </a:t>
            </a:r>
            <a:r>
              <a:rPr lang="en-US" sz="2400" dirty="0" err="1"/>
              <a:t>gaan</a:t>
            </a:r>
            <a:r>
              <a:rPr lang="en-US" sz="2400" dirty="0"/>
              <a:t> </a:t>
            </a:r>
            <a:r>
              <a:rPr lang="en-US" sz="2400" dirty="0" err="1"/>
              <a:t>doen</a:t>
            </a:r>
            <a:r>
              <a:rPr lang="en-US" sz="2400" dirty="0"/>
              <a:t>. </a:t>
            </a:r>
            <a:endParaRPr lang="en-US" sz="2400" dirty="0">
              <a:hlinkClick r:id="rId3"/>
            </a:endParaRPr>
          </a:p>
          <a:p>
            <a:endParaRPr lang="en-US" sz="1800" dirty="0"/>
          </a:p>
        </p:txBody>
      </p:sp>
    </p:spTree>
    <p:extLst>
      <p:ext uri="{BB962C8B-B14F-4D97-AF65-F5344CB8AC3E}">
        <p14:creationId xmlns:p14="http://schemas.microsoft.com/office/powerpoint/2010/main" val="34220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CA195-0842-491F-8DA3-22F31B6B2D09}"/>
              </a:ext>
            </a:extLst>
          </p:cNvPr>
          <p:cNvSpPr>
            <a:spLocks noGrp="1"/>
          </p:cNvSpPr>
          <p:nvPr>
            <p:ph type="title"/>
          </p:nvPr>
        </p:nvSpPr>
        <p:spPr>
          <a:xfrm>
            <a:off x="371476" y="296863"/>
            <a:ext cx="5645148" cy="1160403"/>
          </a:xfrm>
        </p:spPr>
        <p:txBody>
          <a:bodyPr anchor="t">
            <a:normAutofit/>
          </a:bodyPr>
          <a:lstStyle/>
          <a:p>
            <a:r>
              <a:rPr lang="nl-NL" sz="3200" dirty="0"/>
              <a:t>Opdracht: </a:t>
            </a:r>
            <a:br>
              <a:rPr lang="nl-NL" sz="3200" dirty="0"/>
            </a:br>
            <a:r>
              <a:rPr lang="nl-NL" sz="3200" dirty="0"/>
              <a:t>Stedelijk metabolisme</a:t>
            </a:r>
          </a:p>
        </p:txBody>
      </p:sp>
      <p:sp>
        <p:nvSpPr>
          <p:cNvPr id="3" name="Tijdelijke aanduiding voor inhoud 2">
            <a:extLst>
              <a:ext uri="{FF2B5EF4-FFF2-40B4-BE49-F238E27FC236}">
                <a16:creationId xmlns:a16="http://schemas.microsoft.com/office/drawing/2014/main" id="{9FE8200A-495B-449B-AC00-7E5D471725E8}"/>
              </a:ext>
            </a:extLst>
          </p:cNvPr>
          <p:cNvSpPr>
            <a:spLocks noGrp="1"/>
          </p:cNvSpPr>
          <p:nvPr>
            <p:ph sz="half" idx="1"/>
          </p:nvPr>
        </p:nvSpPr>
        <p:spPr>
          <a:xfrm>
            <a:off x="371476" y="1763485"/>
            <a:ext cx="5181600" cy="4351338"/>
          </a:xfrm>
        </p:spPr>
        <p:txBody>
          <a:bodyPr>
            <a:normAutofit/>
          </a:bodyPr>
          <a:lstStyle/>
          <a:p>
            <a:pPr marL="0" indent="0">
              <a:lnSpc>
                <a:spcPct val="90000"/>
              </a:lnSpc>
              <a:spcAft>
                <a:spcPts val="600"/>
              </a:spcAft>
              <a:buNone/>
            </a:pPr>
            <a:r>
              <a:rPr lang="nl-NL" sz="1700" b="1" dirty="0">
                <a:effectLst/>
              </a:rPr>
              <a:t>Hoe:</a:t>
            </a:r>
            <a:r>
              <a:rPr lang="nl-NL" sz="1700" b="1" dirty="0"/>
              <a:t> </a:t>
            </a:r>
            <a:r>
              <a:rPr lang="nl-NL" sz="1700" dirty="0"/>
              <a:t>Met elkaar</a:t>
            </a:r>
            <a:br>
              <a:rPr lang="nl-NL" sz="1700" dirty="0"/>
            </a:br>
            <a:r>
              <a:rPr lang="nl-NL" sz="1700" b="1" dirty="0">
                <a:effectLst/>
              </a:rPr>
              <a:t>Hulp</a:t>
            </a:r>
            <a:r>
              <a:rPr lang="nl-NL" sz="1700" dirty="0">
                <a:effectLst/>
              </a:rPr>
              <a:t>: </a:t>
            </a:r>
            <a:r>
              <a:rPr lang="nl-NL" sz="1700" b="0" dirty="0">
                <a:effectLst/>
              </a:rPr>
              <a:t>Internet; je favorieten plek in de stad of dorp; je kapper; de school; etc. etc. </a:t>
            </a:r>
            <a:br>
              <a:rPr lang="nl-NL" sz="1700" dirty="0"/>
            </a:br>
            <a:r>
              <a:rPr lang="nl-NL" sz="1700" b="1" dirty="0">
                <a:effectLst/>
              </a:rPr>
              <a:t>Uitkomst:</a:t>
            </a:r>
            <a:r>
              <a:rPr lang="nl-NL" sz="1700" dirty="0">
                <a:effectLst/>
              </a:rPr>
              <a:t> Een poging om de daadwerkelijke toestroom en uitstroom van producten, energie, water en al het andere materie in kaart te brengen</a:t>
            </a:r>
            <a:br>
              <a:rPr lang="nl-NL" sz="1700" b="0" dirty="0">
                <a:effectLst/>
              </a:rPr>
            </a:br>
            <a:r>
              <a:rPr lang="nl-NL" sz="1700" b="1" dirty="0">
                <a:effectLst/>
              </a:rPr>
              <a:t>Tijd:</a:t>
            </a:r>
            <a:r>
              <a:rPr lang="nl-NL" sz="1700" dirty="0">
                <a:effectLst/>
              </a:rPr>
              <a:t> </a:t>
            </a:r>
            <a:r>
              <a:rPr lang="nl-NL" sz="1700" b="0" dirty="0">
                <a:effectLst/>
              </a:rPr>
              <a:t>20 -30 minuten, plu</a:t>
            </a:r>
            <a:br>
              <a:rPr lang="nl-NL" sz="1700" dirty="0">
                <a:effectLst/>
              </a:rPr>
            </a:br>
            <a:r>
              <a:rPr lang="nl-NL" sz="1700" b="1" dirty="0">
                <a:effectLst/>
              </a:rPr>
              <a:t>Wat: </a:t>
            </a:r>
            <a:r>
              <a:rPr lang="nl-NL" sz="1700" dirty="0">
                <a:effectLst/>
              </a:rPr>
              <a:t>Breng </a:t>
            </a:r>
            <a:r>
              <a:rPr lang="nl-NL" sz="1700" dirty="0"/>
              <a:t>van de gekozen plek het metabolisme in kaart. </a:t>
            </a:r>
            <a:br>
              <a:rPr lang="nl-NL" sz="1700" dirty="0">
                <a:effectLst/>
              </a:rPr>
            </a:br>
            <a:endParaRPr lang="nl-NL" sz="1700" dirty="0">
              <a:effectLst/>
            </a:endParaRPr>
          </a:p>
        </p:txBody>
      </p:sp>
      <p:pic>
        <p:nvPicPr>
          <p:cNvPr id="6146" name="Picture 2" descr="Duurzaamheid en de stad - Stedeling">
            <a:extLst>
              <a:ext uri="{FF2B5EF4-FFF2-40B4-BE49-F238E27FC236}">
                <a16:creationId xmlns:a16="http://schemas.microsoft.com/office/drawing/2014/main" id="{18C592CD-B5A7-4608-8EC9-D3D1A8509AC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27322" y="1763485"/>
            <a:ext cx="4914900"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418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C2494E-25F9-4677-997E-91D363513F0A}"/>
              </a:ext>
            </a:extLst>
          </p:cNvPr>
          <p:cNvSpPr>
            <a:spLocks noGrp="1"/>
          </p:cNvSpPr>
          <p:nvPr>
            <p:ph type="title"/>
          </p:nvPr>
        </p:nvSpPr>
        <p:spPr/>
        <p:txBody>
          <a:bodyPr/>
          <a:lstStyle/>
          <a:p>
            <a:pPr algn="ctr"/>
            <a:r>
              <a:rPr lang="nl-NL" sz="3200" dirty="0"/>
              <a:t>Wat zijn de effecten van microplastics op ons “stedelijk” metabolisme</a:t>
            </a:r>
          </a:p>
        </p:txBody>
      </p:sp>
      <p:pic>
        <p:nvPicPr>
          <p:cNvPr id="11" name="Onlinemedia 10" title="Microplastics. Wat zijn de effecten van kleine plastic deeltjes in ons lichaam?">
            <a:hlinkClick r:id="" action="ppaction://media"/>
            <a:extLst>
              <a:ext uri="{FF2B5EF4-FFF2-40B4-BE49-F238E27FC236}">
                <a16:creationId xmlns:a16="http://schemas.microsoft.com/office/drawing/2014/main" id="{83FBF29D-04B3-4214-A6E1-AA0104D15A4E}"/>
              </a:ext>
            </a:extLst>
          </p:cNvPr>
          <p:cNvPicPr>
            <a:picLocks noGrp="1" noRot="1" noChangeAspect="1"/>
          </p:cNvPicPr>
          <p:nvPr>
            <p:ph idx="1"/>
            <a:videoFile r:link="rId1"/>
          </p:nvPr>
        </p:nvPicPr>
        <p:blipFill>
          <a:blip r:embed="rId3"/>
          <a:stretch>
            <a:fillRect/>
          </a:stretch>
        </p:blipFill>
        <p:spPr>
          <a:xfrm>
            <a:off x="791987" y="1238946"/>
            <a:ext cx="9418977" cy="5322191"/>
          </a:xfrm>
          <a:prstGeom prst="rect">
            <a:avLst/>
          </a:prstGeom>
        </p:spPr>
      </p:pic>
    </p:spTree>
    <p:extLst>
      <p:ext uri="{BB962C8B-B14F-4D97-AF65-F5344CB8AC3E}">
        <p14:creationId xmlns:p14="http://schemas.microsoft.com/office/powerpoint/2010/main" val="57789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31E7246-02CE-E99F-B0D9-5A3EF3B6B2DD}"/>
              </a:ext>
            </a:extLst>
          </p:cNvPr>
          <p:cNvSpPr>
            <a:spLocks noGrp="1"/>
          </p:cNvSpPr>
          <p:nvPr>
            <p:ph type="title"/>
          </p:nvPr>
        </p:nvSpPr>
        <p:spPr>
          <a:xfrm>
            <a:off x="838200" y="221907"/>
            <a:ext cx="10515600" cy="315912"/>
          </a:xfrm>
        </p:spPr>
        <p:txBody>
          <a:bodyPr>
            <a:normAutofit fontScale="90000"/>
          </a:bodyPr>
          <a:lstStyle/>
          <a:p>
            <a:pPr algn="ctr"/>
            <a:r>
              <a:rPr lang="nl-NL" dirty="0" err="1"/>
              <a:t>Closing</a:t>
            </a:r>
            <a:r>
              <a:rPr lang="nl-NL" dirty="0"/>
              <a:t> </a:t>
            </a:r>
            <a:r>
              <a:rPr lang="nl-NL" dirty="0" err="1"/>
              <a:t>the</a:t>
            </a:r>
            <a:r>
              <a:rPr lang="nl-NL" dirty="0"/>
              <a:t> Loop</a:t>
            </a:r>
          </a:p>
        </p:txBody>
      </p:sp>
      <p:pic>
        <p:nvPicPr>
          <p:cNvPr id="7" name="Onlinemedia 6" title="Closing the Loop (Full Film) - English with Multi-Language Subtitles">
            <a:hlinkClick r:id="" action="ppaction://media"/>
            <a:extLst>
              <a:ext uri="{FF2B5EF4-FFF2-40B4-BE49-F238E27FC236}">
                <a16:creationId xmlns:a16="http://schemas.microsoft.com/office/drawing/2014/main" id="{B5B9BDB2-8F62-F6DF-44A8-BFCAE8E7DF4F}"/>
              </a:ext>
            </a:extLst>
          </p:cNvPr>
          <p:cNvPicPr>
            <a:picLocks noGrp="1" noRot="1" noChangeAspect="1"/>
          </p:cNvPicPr>
          <p:nvPr>
            <p:ph idx="1"/>
            <a:videoFile r:link="rId1"/>
          </p:nvPr>
        </p:nvPicPr>
        <p:blipFill>
          <a:blip r:embed="rId4"/>
          <a:stretch>
            <a:fillRect/>
          </a:stretch>
        </p:blipFill>
        <p:spPr>
          <a:xfrm>
            <a:off x="1121320" y="1014325"/>
            <a:ext cx="9949359" cy="5621768"/>
          </a:xfrm>
          <a:prstGeom prst="rect">
            <a:avLst/>
          </a:prstGeom>
        </p:spPr>
      </p:pic>
      <p:sp>
        <p:nvSpPr>
          <p:cNvPr id="3" name="Tekstvak 2">
            <a:extLst>
              <a:ext uri="{FF2B5EF4-FFF2-40B4-BE49-F238E27FC236}">
                <a16:creationId xmlns:a16="http://schemas.microsoft.com/office/drawing/2014/main" id="{57B01B3E-B02A-8ECC-3150-9AD0AA0B9E11}"/>
              </a:ext>
            </a:extLst>
          </p:cNvPr>
          <p:cNvSpPr txBox="1"/>
          <p:nvPr/>
        </p:nvSpPr>
        <p:spPr>
          <a:xfrm>
            <a:off x="3048953" y="3181469"/>
            <a:ext cx="6097904" cy="369332"/>
          </a:xfrm>
          <a:prstGeom prst="rect">
            <a:avLst/>
          </a:prstGeom>
          <a:noFill/>
        </p:spPr>
        <p:txBody>
          <a:bodyPr wrap="square">
            <a:spAutoFit/>
          </a:bodyPr>
          <a:lstStyle/>
          <a:p>
            <a:r>
              <a:rPr lang="nl-NL" dirty="0"/>
              <a:t>https://www.youtube.com/watch?v=6g0AYbEoOGk&amp;t=528s</a:t>
            </a:r>
          </a:p>
        </p:txBody>
      </p:sp>
    </p:spTree>
    <p:extLst>
      <p:ext uri="{BB962C8B-B14F-4D97-AF65-F5344CB8AC3E}">
        <p14:creationId xmlns:p14="http://schemas.microsoft.com/office/powerpoint/2010/main" val="275557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61BB9-8E43-F439-41D1-ABC8C799F576}"/>
              </a:ext>
            </a:extLst>
          </p:cNvPr>
          <p:cNvSpPr>
            <a:spLocks noGrp="1"/>
          </p:cNvSpPr>
          <p:nvPr>
            <p:ph type="title"/>
          </p:nvPr>
        </p:nvSpPr>
        <p:spPr/>
        <p:txBody>
          <a:bodyPr/>
          <a:lstStyle/>
          <a:p>
            <a:r>
              <a:rPr lang="nl-NL" dirty="0"/>
              <a:t>De scenario’s van een circulaire toekomst. </a:t>
            </a:r>
          </a:p>
        </p:txBody>
      </p:sp>
      <p:pic>
        <p:nvPicPr>
          <p:cNvPr id="5" name="Tijdelijke aanduiding voor inhoud 4">
            <a:extLst>
              <a:ext uri="{FF2B5EF4-FFF2-40B4-BE49-F238E27FC236}">
                <a16:creationId xmlns:a16="http://schemas.microsoft.com/office/drawing/2014/main" id="{B808D2C7-65F9-6D26-32BC-E77A8D42FB03}"/>
              </a:ext>
            </a:extLst>
          </p:cNvPr>
          <p:cNvPicPr>
            <a:picLocks noGrp="1" noChangeAspect="1"/>
          </p:cNvPicPr>
          <p:nvPr>
            <p:ph idx="1"/>
          </p:nvPr>
        </p:nvPicPr>
        <p:blipFill rotWithShape="1">
          <a:blip r:embed="rId2"/>
          <a:srcRect l="68554" t="25638" r="13843" b="11482"/>
          <a:stretch/>
        </p:blipFill>
        <p:spPr>
          <a:xfrm>
            <a:off x="5047862" y="1250303"/>
            <a:ext cx="5421086" cy="5446185"/>
          </a:xfrm>
        </p:spPr>
      </p:pic>
      <p:sp>
        <p:nvSpPr>
          <p:cNvPr id="6" name="Text Placeholder 3">
            <a:extLst>
              <a:ext uri="{FF2B5EF4-FFF2-40B4-BE49-F238E27FC236}">
                <a16:creationId xmlns:a16="http://schemas.microsoft.com/office/drawing/2014/main" id="{C0BD0540-9BA6-1FD8-F302-DF18D27A624A}"/>
              </a:ext>
            </a:extLst>
          </p:cNvPr>
          <p:cNvSpPr txBox="1">
            <a:spLocks/>
          </p:cNvSpPr>
          <p:nvPr/>
        </p:nvSpPr>
        <p:spPr>
          <a:xfrm>
            <a:off x="743551" y="1457266"/>
            <a:ext cx="3932237" cy="3811588"/>
          </a:xfrm>
          <a:prstGeom prst="rect">
            <a:avLst/>
          </a:prstGeom>
        </p:spPr>
        <p:txBody>
          <a:bodyPr/>
          <a:lst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l-NL" dirty="0"/>
              <a:t>Het assenkruis is de basis waarop de scenario’s zijn gebouwd. In vier aparte groepen zijn de kwadranten </a:t>
            </a:r>
          </a:p>
          <a:p>
            <a:pPr marL="0" indent="0">
              <a:buNone/>
            </a:pPr>
            <a:r>
              <a:rPr lang="nl-NL" dirty="0"/>
              <a:t>uitgewerkt met de kenmerken van het scenario als uitgangspunt. Daarbij is gekeken naar de manier waarop trends zich in de toekomst door ontwikkelen. </a:t>
            </a:r>
          </a:p>
          <a:p>
            <a:pPr marL="0" indent="0">
              <a:buNone/>
            </a:pPr>
            <a:r>
              <a:rPr lang="nl-NL" b="1" dirty="0"/>
              <a:t>Competitief zakendistrict</a:t>
            </a:r>
          </a:p>
          <a:p>
            <a:pPr marL="0" indent="0">
              <a:buNone/>
            </a:pPr>
            <a:r>
              <a:rPr lang="nl-NL" b="1" dirty="0"/>
              <a:t>Georganiseerde metropool</a:t>
            </a:r>
          </a:p>
          <a:p>
            <a:pPr marL="0" indent="0">
              <a:buNone/>
            </a:pPr>
            <a:r>
              <a:rPr lang="nl-NL" b="1" dirty="0"/>
              <a:t>Efficiënte </a:t>
            </a:r>
            <a:r>
              <a:rPr lang="nl-NL" b="1" dirty="0" err="1"/>
              <a:t>stadshub</a:t>
            </a:r>
            <a:endParaRPr lang="nl-NL" b="1" dirty="0"/>
          </a:p>
          <a:p>
            <a:pPr marL="0" indent="0">
              <a:buNone/>
            </a:pPr>
            <a:r>
              <a:rPr lang="nl-NL" b="1" dirty="0"/>
              <a:t>Betekenisgerichte community</a:t>
            </a:r>
          </a:p>
        </p:txBody>
      </p:sp>
    </p:spTree>
    <p:extLst>
      <p:ext uri="{BB962C8B-B14F-4D97-AF65-F5344CB8AC3E}">
        <p14:creationId xmlns:p14="http://schemas.microsoft.com/office/powerpoint/2010/main" val="50122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E1B3F05F-41C0-799D-ADB9-0360B122C616}"/>
              </a:ext>
            </a:extLst>
          </p:cNvPr>
          <p:cNvPicPr>
            <a:picLocks noGrp="1" noChangeAspect="1"/>
          </p:cNvPicPr>
          <p:nvPr>
            <p:ph idx="1"/>
          </p:nvPr>
        </p:nvPicPr>
        <p:blipFill rotWithShape="1">
          <a:blip r:embed="rId2"/>
          <a:srcRect l="60753" t="21188" r="13525" b="20349"/>
          <a:stretch/>
        </p:blipFill>
        <p:spPr>
          <a:xfrm>
            <a:off x="1307583" y="368049"/>
            <a:ext cx="9576834" cy="6121902"/>
          </a:xfrm>
        </p:spPr>
      </p:pic>
    </p:spTree>
    <p:extLst>
      <p:ext uri="{BB962C8B-B14F-4D97-AF65-F5344CB8AC3E}">
        <p14:creationId xmlns:p14="http://schemas.microsoft.com/office/powerpoint/2010/main" val="2828281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3932237" cy="1030077"/>
          </a:xfrm>
        </p:spPr>
        <p:txBody>
          <a:bodyPr/>
          <a:lstStyle/>
          <a:p>
            <a:r>
              <a:rPr lang="nl-NL" dirty="0"/>
              <a:t>Competitief zakendistrict</a:t>
            </a:r>
          </a:p>
        </p:txBody>
      </p:sp>
      <p:pic>
        <p:nvPicPr>
          <p:cNvPr id="6" name="Tijdelijke aanduiding voor inhoud 5">
            <a:extLst>
              <a:ext uri="{FF2B5EF4-FFF2-40B4-BE49-F238E27FC236}">
                <a16:creationId xmlns:a16="http://schemas.microsoft.com/office/drawing/2014/main" id="{AA436E7C-1909-5F61-4FD9-7641E5229B59}"/>
              </a:ext>
            </a:extLst>
          </p:cNvPr>
          <p:cNvPicPr>
            <a:picLocks noGrp="1" noChangeAspect="1"/>
          </p:cNvPicPr>
          <p:nvPr>
            <p:ph idx="1"/>
          </p:nvPr>
        </p:nvPicPr>
        <p:blipFill rotWithShape="1">
          <a:blip r:embed="rId3"/>
          <a:srcRect l="49714" t="21336" r="39807" b="40571"/>
          <a:stretch/>
        </p:blipFill>
        <p:spPr>
          <a:xfrm>
            <a:off x="5836355" y="909000"/>
            <a:ext cx="5160809" cy="5040000"/>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619480"/>
            <a:ext cx="3932237" cy="4249508"/>
          </a:xfrm>
        </p:spPr>
        <p:txBody>
          <a:bodyPr/>
          <a:lstStyle/>
          <a:p>
            <a:pPr marL="342900" indent="-342900">
              <a:buFont typeface="+mj-lt"/>
              <a:buAutoNum type="arabicPeriod"/>
            </a:pPr>
            <a:r>
              <a:rPr lang="nl-NL" dirty="0"/>
              <a:t>Technologische innovatie floreert</a:t>
            </a:r>
          </a:p>
          <a:p>
            <a:pPr marL="342900" indent="-342900">
              <a:buFont typeface="+mj-lt"/>
              <a:buAutoNum type="arabicPeriod"/>
            </a:pPr>
            <a:r>
              <a:rPr lang="nl-NL" dirty="0"/>
              <a:t>Intensieve internationale samenwerking</a:t>
            </a:r>
          </a:p>
          <a:p>
            <a:pPr marL="342900" indent="-342900">
              <a:buFont typeface="+mj-lt"/>
              <a:buAutoNum type="arabicPeriod"/>
            </a:pPr>
            <a:r>
              <a:rPr lang="nl-NL" dirty="0"/>
              <a:t>Nederland leidt de weg naar circulariteit</a:t>
            </a:r>
          </a:p>
          <a:p>
            <a:endParaRPr lang="nl-NL" dirty="0"/>
          </a:p>
          <a:p>
            <a:endParaRPr lang="nl-NL" dirty="0"/>
          </a:p>
          <a:p>
            <a:pPr marL="285750" indent="-285750">
              <a:buFontTx/>
              <a:buChar char="-"/>
            </a:pPr>
            <a:r>
              <a:rPr lang="nl-NL" dirty="0"/>
              <a:t>Tekort aan mensen (</a:t>
            </a:r>
            <a:r>
              <a:rPr lang="nl-NL" dirty="0" err="1"/>
              <a:t>dealbreaker</a:t>
            </a:r>
            <a:r>
              <a:rPr lang="nl-NL" dirty="0"/>
              <a:t>)</a:t>
            </a:r>
          </a:p>
          <a:p>
            <a:pPr marL="285750" indent="-285750">
              <a:buFontTx/>
              <a:buChar char="-"/>
            </a:pPr>
            <a:r>
              <a:rPr lang="nl-NL" dirty="0"/>
              <a:t>Nieuwe vaardigheden om te concurreren</a:t>
            </a:r>
          </a:p>
          <a:p>
            <a:pPr marL="285750" indent="-285750">
              <a:buFontTx/>
              <a:buChar char="-"/>
            </a:pPr>
            <a:r>
              <a:rPr lang="nl-NL" dirty="0"/>
              <a:t>Hoge prestatiedruk</a:t>
            </a:r>
          </a:p>
          <a:p>
            <a:pPr marL="285750" indent="-285750">
              <a:buFontTx/>
              <a:buChar char="-"/>
            </a:pPr>
            <a:r>
              <a:rPr lang="nl-NL" dirty="0"/>
              <a:t>Talent wordt benut</a:t>
            </a:r>
          </a:p>
          <a:p>
            <a:pPr marL="285750" indent="-285750">
              <a:buFontTx/>
              <a:buChar char="-"/>
            </a:pPr>
            <a:r>
              <a:rPr lang="nl-NL" dirty="0"/>
              <a:t>Sociale onrust</a:t>
            </a:r>
          </a:p>
          <a:p>
            <a:pPr marL="285750" indent="-285750">
              <a:buFontTx/>
              <a:buChar char="-"/>
            </a:pPr>
            <a:r>
              <a:rPr lang="nl-NL" dirty="0"/>
              <a:t>Succes door aanpassingsvermogen</a:t>
            </a:r>
          </a:p>
        </p:txBody>
      </p:sp>
      <p:sp>
        <p:nvSpPr>
          <p:cNvPr id="8" name="Tekstvak 7">
            <a:extLst>
              <a:ext uri="{FF2B5EF4-FFF2-40B4-BE49-F238E27FC236}">
                <a16:creationId xmlns:a16="http://schemas.microsoft.com/office/drawing/2014/main" id="{3AA895DC-8115-459E-B4B2-8E2F5101ED46}"/>
              </a:ext>
            </a:extLst>
          </p:cNvPr>
          <p:cNvSpPr txBox="1"/>
          <p:nvPr/>
        </p:nvSpPr>
        <p:spPr>
          <a:xfrm>
            <a:off x="6221776" y="6023339"/>
            <a:ext cx="3660354" cy="307777"/>
          </a:xfrm>
          <a:prstGeom prst="rect">
            <a:avLst/>
          </a:prstGeom>
          <a:noFill/>
        </p:spPr>
        <p:txBody>
          <a:bodyPr wrap="square">
            <a:spAutoFit/>
          </a:bodyPr>
          <a:lstStyle/>
          <a:p>
            <a:r>
              <a:rPr lang="nl-NL" sz="1400" dirty="0"/>
              <a:t>Focus economische groei</a:t>
            </a:r>
          </a:p>
        </p:txBody>
      </p:sp>
      <p:sp>
        <p:nvSpPr>
          <p:cNvPr id="9" name="Tekstvak 8">
            <a:extLst>
              <a:ext uri="{FF2B5EF4-FFF2-40B4-BE49-F238E27FC236}">
                <a16:creationId xmlns:a16="http://schemas.microsoft.com/office/drawing/2014/main" id="{52785DDF-7D47-41B8-C6E0-963726DE5CF2}"/>
              </a:ext>
            </a:extLst>
          </p:cNvPr>
          <p:cNvSpPr txBox="1"/>
          <p:nvPr/>
        </p:nvSpPr>
        <p:spPr>
          <a:xfrm>
            <a:off x="10689900" y="457200"/>
            <a:ext cx="1838229" cy="1169551"/>
          </a:xfrm>
          <a:prstGeom prst="rect">
            <a:avLst/>
          </a:prstGeom>
          <a:noFill/>
        </p:spPr>
        <p:txBody>
          <a:bodyPr wrap="square">
            <a:spAutoFit/>
          </a:bodyPr>
          <a:lstStyle/>
          <a:p>
            <a:r>
              <a:rPr lang="nl-NL" sz="1400" dirty="0"/>
              <a:t>Vertrouwen en samenwerking tussen overheid, bedrijven en organisaties</a:t>
            </a:r>
          </a:p>
        </p:txBody>
      </p:sp>
    </p:spTree>
    <p:extLst>
      <p:ext uri="{BB962C8B-B14F-4D97-AF65-F5344CB8AC3E}">
        <p14:creationId xmlns:p14="http://schemas.microsoft.com/office/powerpoint/2010/main" val="206687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3667ED81-0424-0CA2-11C2-25F30F40B513}"/>
              </a:ext>
            </a:extLst>
          </p:cNvPr>
          <p:cNvPicPr>
            <a:picLocks noGrp="1" noChangeAspect="1"/>
          </p:cNvPicPr>
          <p:nvPr>
            <p:ph idx="1"/>
          </p:nvPr>
        </p:nvPicPr>
        <p:blipFill rotWithShape="1">
          <a:blip r:embed="rId2"/>
          <a:srcRect l="60264" t="11926" r="12548" b="21507"/>
          <a:stretch/>
        </p:blipFill>
        <p:spPr>
          <a:xfrm>
            <a:off x="1259160" y="98241"/>
            <a:ext cx="9673680" cy="6661518"/>
          </a:xfrm>
        </p:spPr>
      </p:pic>
    </p:spTree>
    <p:extLst>
      <p:ext uri="{BB962C8B-B14F-4D97-AF65-F5344CB8AC3E}">
        <p14:creationId xmlns:p14="http://schemas.microsoft.com/office/powerpoint/2010/main" val="1526397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4BA6A-F91D-8AA1-A56C-816B50677003}"/>
              </a:ext>
            </a:extLst>
          </p:cNvPr>
          <p:cNvSpPr>
            <a:spLocks noGrp="1"/>
          </p:cNvSpPr>
          <p:nvPr>
            <p:ph type="title"/>
          </p:nvPr>
        </p:nvSpPr>
        <p:spPr>
          <a:xfrm>
            <a:off x="839788" y="457200"/>
            <a:ext cx="3932237" cy="974993"/>
          </a:xfrm>
        </p:spPr>
        <p:txBody>
          <a:bodyPr/>
          <a:lstStyle/>
          <a:p>
            <a:r>
              <a:rPr lang="nl-NL" dirty="0"/>
              <a:t>Georganiseerde metropool</a:t>
            </a:r>
          </a:p>
        </p:txBody>
      </p:sp>
      <p:pic>
        <p:nvPicPr>
          <p:cNvPr id="6" name="Tijdelijke aanduiding voor inhoud 5">
            <a:extLst>
              <a:ext uri="{FF2B5EF4-FFF2-40B4-BE49-F238E27FC236}">
                <a16:creationId xmlns:a16="http://schemas.microsoft.com/office/drawing/2014/main" id="{CE53853E-752C-6655-30B1-80E5A460ECA0}"/>
              </a:ext>
            </a:extLst>
          </p:cNvPr>
          <p:cNvPicPr>
            <a:picLocks noGrp="1" noChangeAspect="1"/>
          </p:cNvPicPr>
          <p:nvPr>
            <p:ph idx="1"/>
          </p:nvPr>
        </p:nvPicPr>
        <p:blipFill rotWithShape="1">
          <a:blip r:embed="rId3"/>
          <a:srcRect l="59111" t="25539" r="30117" b="35088"/>
          <a:stretch/>
        </p:blipFill>
        <p:spPr>
          <a:xfrm>
            <a:off x="6455068" y="1004348"/>
            <a:ext cx="5132528" cy="5040000"/>
          </a:xfrm>
        </p:spPr>
      </p:pic>
      <p:sp>
        <p:nvSpPr>
          <p:cNvPr id="4" name="Tijdelijke aanduiding voor tekst 3">
            <a:extLst>
              <a:ext uri="{FF2B5EF4-FFF2-40B4-BE49-F238E27FC236}">
                <a16:creationId xmlns:a16="http://schemas.microsoft.com/office/drawing/2014/main" id="{33107969-938F-CF27-3FE2-6CE84CA76E77}"/>
              </a:ext>
            </a:extLst>
          </p:cNvPr>
          <p:cNvSpPr>
            <a:spLocks noGrp="1"/>
          </p:cNvSpPr>
          <p:nvPr>
            <p:ph type="body" sz="half" idx="2"/>
          </p:nvPr>
        </p:nvSpPr>
        <p:spPr>
          <a:xfrm>
            <a:off x="839788" y="1589123"/>
            <a:ext cx="3932237" cy="4279865"/>
          </a:xfrm>
        </p:spPr>
        <p:txBody>
          <a:bodyPr/>
          <a:lstStyle/>
          <a:p>
            <a:pPr marL="342900" indent="-342900">
              <a:buFont typeface="+mj-lt"/>
              <a:buAutoNum type="arabicPeriod"/>
            </a:pPr>
            <a:r>
              <a:rPr lang="nl-NL" dirty="0"/>
              <a:t>Minister van circulaire economie</a:t>
            </a:r>
          </a:p>
          <a:p>
            <a:pPr marL="342900" indent="-342900">
              <a:buFont typeface="+mj-lt"/>
              <a:buAutoNum type="arabicPeriod"/>
            </a:pPr>
            <a:r>
              <a:rPr lang="nl-NL" dirty="0"/>
              <a:t>Europa en VS vormen ‘</a:t>
            </a:r>
            <a:r>
              <a:rPr lang="nl-NL" dirty="0" err="1"/>
              <a:t>Raworth</a:t>
            </a:r>
            <a:r>
              <a:rPr lang="nl-NL" dirty="0"/>
              <a:t>-coalitie’</a:t>
            </a:r>
          </a:p>
          <a:p>
            <a:pPr marL="342900" indent="-342900">
              <a:buFont typeface="+mj-lt"/>
              <a:buAutoNum type="arabicPeriod"/>
            </a:pPr>
            <a:r>
              <a:rPr lang="nl-NL" dirty="0"/>
              <a:t>Overheid reguleert en stimuleer circulaire economie</a:t>
            </a:r>
          </a:p>
          <a:p>
            <a:endParaRPr lang="nl-NL" dirty="0"/>
          </a:p>
          <a:p>
            <a:endParaRPr lang="nl-NL" dirty="0"/>
          </a:p>
          <a:p>
            <a:pPr marL="285750" indent="-285750">
              <a:buFontTx/>
              <a:buChar char="-"/>
            </a:pPr>
            <a:r>
              <a:rPr lang="nl-NL" dirty="0"/>
              <a:t>Lineaire retailers failliet alg gevolg van mentaliteitsverandering.</a:t>
            </a:r>
          </a:p>
          <a:p>
            <a:pPr marL="285750" indent="-285750">
              <a:buFontTx/>
              <a:buChar char="-"/>
            </a:pPr>
            <a:r>
              <a:rPr lang="nl-NL" dirty="0"/>
              <a:t>Van vuilnisman naar grondstoffencollecteur</a:t>
            </a:r>
          </a:p>
          <a:p>
            <a:pPr marL="285750" indent="-285750">
              <a:buFontTx/>
              <a:buChar char="-"/>
            </a:pPr>
            <a:r>
              <a:rPr lang="nl-NL" dirty="0"/>
              <a:t>Publiek-private samenwerking worden flink opgeschaald</a:t>
            </a:r>
          </a:p>
          <a:p>
            <a:pPr marL="285750" indent="-285750">
              <a:buFont typeface="Arial" panose="020B0604020202020204" pitchFamily="34" charset="0"/>
              <a:buChar char="•"/>
            </a:pPr>
            <a:endParaRPr lang="nl-NL" dirty="0"/>
          </a:p>
          <a:p>
            <a:endParaRPr lang="nl-NL" dirty="0"/>
          </a:p>
        </p:txBody>
      </p:sp>
      <p:sp>
        <p:nvSpPr>
          <p:cNvPr id="7" name="Tekstvak 6">
            <a:extLst>
              <a:ext uri="{FF2B5EF4-FFF2-40B4-BE49-F238E27FC236}">
                <a16:creationId xmlns:a16="http://schemas.microsoft.com/office/drawing/2014/main" id="{4017A852-0252-3CCC-CE5F-89106AEE13CE}"/>
              </a:ext>
            </a:extLst>
          </p:cNvPr>
          <p:cNvSpPr txBox="1"/>
          <p:nvPr/>
        </p:nvSpPr>
        <p:spPr>
          <a:xfrm>
            <a:off x="7543800" y="6095520"/>
            <a:ext cx="3660354" cy="523220"/>
          </a:xfrm>
          <a:prstGeom prst="rect">
            <a:avLst/>
          </a:prstGeom>
          <a:noFill/>
        </p:spPr>
        <p:txBody>
          <a:bodyPr wrap="square">
            <a:spAutoFit/>
          </a:bodyPr>
          <a:lstStyle/>
          <a:p>
            <a:r>
              <a:rPr lang="nl-NL" sz="1400" dirty="0"/>
              <a:t>Focus op overheidsregulatie en brede welvaart</a:t>
            </a:r>
          </a:p>
        </p:txBody>
      </p:sp>
      <p:sp>
        <p:nvSpPr>
          <p:cNvPr id="8" name="Tekstvak 7">
            <a:extLst>
              <a:ext uri="{FF2B5EF4-FFF2-40B4-BE49-F238E27FC236}">
                <a16:creationId xmlns:a16="http://schemas.microsoft.com/office/drawing/2014/main" id="{74651714-C89B-D6BD-A011-FFC46923FE6E}"/>
              </a:ext>
            </a:extLst>
          </p:cNvPr>
          <p:cNvSpPr txBox="1"/>
          <p:nvPr/>
        </p:nvSpPr>
        <p:spPr>
          <a:xfrm>
            <a:off x="5419308" y="419572"/>
            <a:ext cx="1838229" cy="1169551"/>
          </a:xfrm>
          <a:prstGeom prst="rect">
            <a:avLst/>
          </a:prstGeom>
          <a:noFill/>
        </p:spPr>
        <p:txBody>
          <a:bodyPr wrap="square">
            <a:spAutoFit/>
          </a:bodyPr>
          <a:lstStyle/>
          <a:p>
            <a:r>
              <a:rPr lang="nl-NL" sz="1400" dirty="0"/>
              <a:t>Vertrouwen en samenwerking tussen overheid, bedrijven en organisaties</a:t>
            </a:r>
          </a:p>
        </p:txBody>
      </p:sp>
    </p:spTree>
    <p:extLst>
      <p:ext uri="{BB962C8B-B14F-4D97-AF65-F5344CB8AC3E}">
        <p14:creationId xmlns:p14="http://schemas.microsoft.com/office/powerpoint/2010/main" val="3822236136"/>
      </p:ext>
    </p:extLst>
  </p:cSld>
  <p:clrMapOvr>
    <a:masterClrMapping/>
  </p:clrMapOvr>
</p:sld>
</file>

<file path=ppt/theme/theme1.xml><?xml version="1.0" encoding="utf-8"?>
<a:theme xmlns:a="http://schemas.openxmlformats.org/drawingml/2006/main" name="Thema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Yuverta" id="{B251AC54-B592-45DF-B25C-7F63AC86D450}" vid="{0FDDE2D5-CE31-4D14-A74D-A23786F7CAC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2687</TotalTime>
  <Words>3571</Words>
  <Application>Microsoft Office PowerPoint</Application>
  <PresentationFormat>Breedbeeld</PresentationFormat>
  <Paragraphs>315</Paragraphs>
  <Slides>46</Slides>
  <Notes>16</Notes>
  <HiddenSlides>0</HiddenSlides>
  <MMClips>6</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46</vt:i4>
      </vt:variant>
    </vt:vector>
  </HeadingPairs>
  <TitlesOfParts>
    <vt:vector size="56" baseType="lpstr">
      <vt:lpstr>-apple-system</vt:lpstr>
      <vt:lpstr>Aptos</vt:lpstr>
      <vt:lpstr>Arial</vt:lpstr>
      <vt:lpstr>Arial Black</vt:lpstr>
      <vt:lpstr>Calibri</vt:lpstr>
      <vt:lpstr>Calibri Light</vt:lpstr>
      <vt:lpstr>Google Sans</vt:lpstr>
      <vt:lpstr>Produkt</vt:lpstr>
      <vt:lpstr>Wingdings</vt:lpstr>
      <vt:lpstr>ThemaYuverta</vt:lpstr>
      <vt:lpstr>De stad van de Toekomst Circulaire economie</vt:lpstr>
      <vt:lpstr>Periode overzicht</vt:lpstr>
      <vt:lpstr>“Technologie verbinden met maatschappelijke vraagstukken”</vt:lpstr>
      <vt:lpstr>Energietransitie &amp; circulaire transitie</vt:lpstr>
      <vt:lpstr>De scenario’s van een circulaire toekomst. </vt:lpstr>
      <vt:lpstr>PowerPoint-presentatie</vt:lpstr>
      <vt:lpstr>Competitief zakendistrict</vt:lpstr>
      <vt:lpstr>PowerPoint-presentatie</vt:lpstr>
      <vt:lpstr>Georganiseerde metropool</vt:lpstr>
      <vt:lpstr>PowerPoint-presentatie</vt:lpstr>
      <vt:lpstr>Efficiënte stadshub</vt:lpstr>
      <vt:lpstr>PowerPoint-presentatie</vt:lpstr>
      <vt:lpstr>Betekenisgerichte community</vt:lpstr>
      <vt:lpstr>De circulaire stad</vt:lpstr>
      <vt:lpstr>De circulaire toekomst. </vt:lpstr>
      <vt:lpstr>Wat is het verschil tussen duurzaam en natuur-positief?</vt:lpstr>
      <vt:lpstr>AR3T framework</vt:lpstr>
      <vt:lpstr>De rol van technologie onze Next nature </vt:lpstr>
      <vt:lpstr>Next nature deel I</vt:lpstr>
      <vt:lpstr>Leeftijd van de aarde vertaald naar een klok van 24 uur.</vt:lpstr>
      <vt:lpstr>Stelling: Natuur wordt niet door mensen gemaakt. </vt:lpstr>
      <vt:lpstr>De nieuwe wildernis</vt:lpstr>
      <vt:lpstr>Natuur wordt cultuur</vt:lpstr>
      <vt:lpstr>Natuur wordt cultuur</vt:lpstr>
      <vt:lpstr>Natuur wordt cultuur</vt:lpstr>
      <vt:lpstr>Natuur wordt cultuur</vt:lpstr>
      <vt:lpstr>Biologie in de toekomst</vt:lpstr>
      <vt:lpstr>Technologie ontwikkeld door de mens</vt:lpstr>
      <vt:lpstr>Natuur en cultuur kwadrant</vt:lpstr>
      <vt:lpstr>Stedelijk metabolisme</vt:lpstr>
      <vt:lpstr>PowerPoint-presentatie</vt:lpstr>
      <vt:lpstr>2. Biomimicry</vt:lpstr>
      <vt:lpstr>2. Biomomicry</vt:lpstr>
      <vt:lpstr>PowerPoint-presentatie</vt:lpstr>
      <vt:lpstr>2. Biomomicry</vt:lpstr>
      <vt:lpstr>PowerPoint-presentatie</vt:lpstr>
      <vt:lpstr>Ecologische principes</vt:lpstr>
      <vt:lpstr>Ecologische principes</vt:lpstr>
      <vt:lpstr>Ecologische principes</vt:lpstr>
      <vt:lpstr>Ecologische principes</vt:lpstr>
      <vt:lpstr>Ecologische principes</vt:lpstr>
      <vt:lpstr>Ecologische principes</vt:lpstr>
      <vt:lpstr>Inzicht in complexiteit en afhankelijkheid</vt:lpstr>
      <vt:lpstr>Opdracht:  Stedelijk metabolisme</vt:lpstr>
      <vt:lpstr>Wat zijn de effecten van microplastics op ons “stedelijk” metabolisme</vt:lpstr>
      <vt:lpstr>Closing the Loop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stad van de Toekomst Circulaire economie</dc:title>
  <dc:creator>Gerjan de Ruiter</dc:creator>
  <cp:lastModifiedBy>Gerjan de Ruiter</cp:lastModifiedBy>
  <cp:revision>1</cp:revision>
  <dcterms:created xsi:type="dcterms:W3CDTF">2024-02-28T12:06:26Z</dcterms:created>
  <dcterms:modified xsi:type="dcterms:W3CDTF">2024-03-01T08:54:07Z</dcterms:modified>
</cp:coreProperties>
</file>